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0.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4.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0.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2.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rimson Text" panose="020B0604020202020204" charset="0"/>
      <p:regular r:id="rId27"/>
      <p:bold r:id="rId28"/>
      <p:italic r:id="rId29"/>
      <p:boldItalic r:id="rId30"/>
    </p:embeddedFont>
    <p:embeddedFont>
      <p:font typeface="Josefin Sans" pitchFamily="2" charset="0"/>
      <p:regular r:id="rId31"/>
      <p:bold r:id="rId32"/>
    </p:embeddedFont>
    <p:embeddedFont>
      <p:font typeface="Lato" panose="020F0502020204030203" pitchFamily="34" charset="0"/>
      <p:regular r:id="rId33"/>
      <p:bold r:id="rId34"/>
      <p:italic r:id="rId35"/>
      <p:boldItalic r:id="rId36"/>
    </p:embeddedFont>
    <p:embeddedFont>
      <p:font typeface="Mako" panose="020B0604020202020204" charset="0"/>
      <p:regular r:id="rId37"/>
    </p:embeddedFont>
    <p:embeddedFont>
      <p:font typeface="Merriweather Light" panose="00000400000000000000" pitchFamily="2"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SemiBold" panose="020B0706030804020204" pitchFamily="34" charset="0"/>
      <p:regular r:id="rId50"/>
      <p:bold r:id="rId51"/>
      <p:italic r:id="rId52"/>
      <p:boldItalic r:id="rId53"/>
    </p:embeddedFont>
    <p:embeddedFont>
      <p:font typeface="Russo One" panose="020B0604020202020204" charset="0"/>
      <p:regular r:id="rId54"/>
    </p:embeddedFont>
    <p:embeddedFont>
      <p:font typeface="Vidaloka" panose="020B060402020202020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743D2-4A35-413C-B76E-23EE540F0130}" v="2" dt="2024-05-01T07:54:4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d130f8b436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d130f8b436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d130f8b436_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d130f8b436_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d130f8b436_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d130f8b436_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d130f8b436_1_1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d130f8b436_1_1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d130f8b436_1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d130f8b436_1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d1378137d0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d1378137d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d130f8b436_1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d130f8b436_1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d130f8b43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d130f8b43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d130f8b436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d130f8b436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d130f8b436_1_1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d130f8b436_1_1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b53d8662ff0879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b53d8662ff0879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d130f8b436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d130f8b436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d1378137d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d1378137d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b53d8662ff0879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b53d8662ff0879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d1378137d0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d1378137d0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d130f8b436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d130f8b436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d1378137d0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d1378137d0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d130f8b436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d130f8b436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d130f8b436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d130f8b436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d130f8b436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d130f8b436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d130f8b436_8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d130f8b436_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d130f8b436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d130f8b436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d130f8b436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d130f8b436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d130f8b436_1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d130f8b436_1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100" b="1">
                <a:solidFill>
                  <a:schemeClr val="dk2"/>
                </a:solidFill>
                <a:latin typeface="Montserrat"/>
                <a:ea typeface="Montserrat"/>
                <a:cs typeface="Montserrat"/>
                <a:sym typeface="Montserrat"/>
              </a:rPr>
              <a:t>CREDITS</a:t>
            </a:r>
            <a:r>
              <a:rPr lang="fr" sz="1100">
                <a:solidFill>
                  <a:schemeClr val="dk2"/>
                </a:solidFill>
                <a:latin typeface="Montserrat"/>
                <a:ea typeface="Montserrat"/>
                <a:cs typeface="Montserrat"/>
                <a:sym typeface="Montserrat"/>
              </a:rPr>
              <a:t>: This presentation template was created by </a:t>
            </a:r>
            <a:r>
              <a:rPr lang="fr"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fr" sz="1100">
                <a:solidFill>
                  <a:schemeClr val="dk2"/>
                </a:solidFill>
                <a:latin typeface="Montserrat"/>
                <a:ea typeface="Montserrat"/>
                <a:cs typeface="Montserrat"/>
                <a:sym typeface="Montserrat"/>
              </a:rPr>
              <a:t>, including icons by </a:t>
            </a:r>
            <a:r>
              <a:rPr lang="fr"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fr" sz="1100">
                <a:solidFill>
                  <a:schemeClr val="dk2"/>
                </a:solidFill>
                <a:latin typeface="Montserrat"/>
                <a:ea typeface="Montserrat"/>
                <a:cs typeface="Montserrat"/>
                <a:sym typeface="Montserrat"/>
              </a:rPr>
              <a:t>, infographics &amp; images by </a:t>
            </a:r>
            <a:r>
              <a:rPr lang="fr"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re de section et description 1">
  <p:cSld name="SECTION_TITLE_AND_DESCRIPTION_1">
    <p:spTree>
      <p:nvGrpSpPr>
        <p:cNvPr id="1" name="Shape 468"/>
        <p:cNvGrpSpPr/>
        <p:nvPr/>
      </p:nvGrpSpPr>
      <p:grpSpPr>
        <a:xfrm>
          <a:off x="0" y="0"/>
          <a:ext cx="0" cy="0"/>
          <a:chOff x="0" y="0"/>
          <a:chExt cx="0" cy="0"/>
        </a:xfrm>
      </p:grpSpPr>
      <p:sp>
        <p:nvSpPr>
          <p:cNvPr id="469" name="Google Shape;469;p54"/>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70" name="Google Shape;470;p54"/>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71" name="Google Shape;471;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2" name="Google Shape;472;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3" name="Google Shape;473;p54"/>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re et texte sur deux colonnes 1">
  <p:cSld name="TITLE_AND_TWO_COLUMNS_1">
    <p:spTree>
      <p:nvGrpSpPr>
        <p:cNvPr id="1" name="Shape 474"/>
        <p:cNvGrpSpPr/>
        <p:nvPr/>
      </p:nvGrpSpPr>
      <p:grpSpPr>
        <a:xfrm>
          <a:off x="0" y="0"/>
          <a:ext cx="0" cy="0"/>
          <a:chOff x="0" y="0"/>
          <a:chExt cx="0" cy="0"/>
        </a:xfrm>
      </p:grpSpPr>
      <p:sp>
        <p:nvSpPr>
          <p:cNvPr id="475" name="Google Shape;475;p5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6" name="Google Shape;476;p5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477" name="Google Shape;477;p5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8" name="Google Shape;478;p5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479" name="Google Shape;479;p5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80" name="Google Shape;480;p5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81" name="Google Shape;481;p5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82" name="Google Shape;482;p5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Gros chiffre 1">
  <p:cSld name="BIG_NUMBER_1">
    <p:spTree>
      <p:nvGrpSpPr>
        <p:cNvPr id="1" name="Shape 483"/>
        <p:cNvGrpSpPr/>
        <p:nvPr/>
      </p:nvGrpSpPr>
      <p:grpSpPr>
        <a:xfrm>
          <a:off x="0" y="0"/>
          <a:ext cx="0" cy="0"/>
          <a:chOff x="0" y="0"/>
          <a:chExt cx="0" cy="0"/>
        </a:xfrm>
      </p:grpSpPr>
      <p:sp>
        <p:nvSpPr>
          <p:cNvPr id="484" name="Google Shape;484;p56"/>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5" name="Google Shape;485;p56"/>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cxnSp>
        <p:nvCxnSpPr>
          <p:cNvPr id="486" name="Google Shape;486;p5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87" name="Google Shape;487;p5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88" name="Google Shape;488;p5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89" name="Google Shape;489;p5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2 1">
  <p:cSld name="SECTION_HEADER_1_1">
    <p:spTree>
      <p:nvGrpSpPr>
        <p:cNvPr id="1" name="Shape 490"/>
        <p:cNvGrpSpPr/>
        <p:nvPr/>
      </p:nvGrpSpPr>
      <p:grpSpPr>
        <a:xfrm>
          <a:off x="0" y="0"/>
          <a:ext cx="0" cy="0"/>
          <a:chOff x="0" y="0"/>
          <a:chExt cx="0" cy="0"/>
        </a:xfrm>
      </p:grpSpPr>
      <p:sp>
        <p:nvSpPr>
          <p:cNvPr id="491" name="Google Shape;491;p57"/>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92" name="Google Shape;492;p57"/>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493" name="Google Shape;493;p57"/>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94" name="Google Shape;494;p5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95" name="Google Shape;495;p5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96" name="Google Shape;496;p5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6.xml"/><Relationship Id="rId7" Type="http://schemas.openxmlformats.org/officeDocument/2006/relationships/hyperlink" Target="https://developer.nrel.gov/docs/transportation/alt-fuel-stations-v1/nearest/" TargetMode="Externa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tags" Target="../tags/tag47.xml"/></Relationships>
</file>

<file path=ppt/slides/_rels/slide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7.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tags" Target="../tags/tag51.xml"/></Relationships>
</file>

<file path=ppt/slides/_rels/slide12.xml.rels><?xml version="1.0" encoding="UTF-8" standalone="yes"?>
<Relationships xmlns="http://schemas.openxmlformats.org/package/2006/relationships"><Relationship Id="rId8" Type="http://schemas.openxmlformats.org/officeDocument/2006/relationships/hyperlink" Target="https://api-ninjas.com/" TargetMode="External"/><Relationship Id="rId3" Type="http://schemas.openxmlformats.org/officeDocument/2006/relationships/tags" Target="../tags/tag54.xml"/><Relationship Id="rId7" Type="http://schemas.openxmlformats.org/officeDocument/2006/relationships/image" Target="../media/image8.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12.xml"/><Relationship Id="rId5" Type="http://schemas.openxmlformats.org/officeDocument/2006/relationships/slideLayout" Target="../slideLayouts/slideLayout5.xml"/><Relationship Id="rId4" Type="http://schemas.openxmlformats.org/officeDocument/2006/relationships/tags" Target="../tags/tag55.xml"/></Relationships>
</file>

<file path=ppt/slides/_rels/slide13.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tags" Target="../tags/tag59.xml"/></Relationships>
</file>

<file path=ppt/slides/_rels/slide14.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14.xml"/><Relationship Id="rId5" Type="http://schemas.openxmlformats.org/officeDocument/2006/relationships/slideLayout" Target="../slideLayouts/slideLayout5.xml"/><Relationship Id="rId4" Type="http://schemas.openxmlformats.org/officeDocument/2006/relationships/tags" Target="../tags/tag63.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1.mp4"/><Relationship Id="rId7" Type="http://schemas.openxmlformats.org/officeDocument/2006/relationships/hyperlink" Target="https://www.youtube.com/watch?v=C9FWHAJ370c&amp;ab_channel=ProjectSoftwareINHA" TargetMode="Externa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15.xml"/><Relationship Id="rId5" Type="http://schemas.openxmlformats.org/officeDocument/2006/relationships/slideLayout" Target="../slideLayouts/slideLayout5.xml"/><Relationship Id="rId4" Type="http://schemas.openxmlformats.org/officeDocument/2006/relationships/video" Target="../media/media1.mp4"/></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8.xml"/><Relationship Id="rId7" Type="http://schemas.openxmlformats.org/officeDocument/2006/relationships/image" Target="../media/image11.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16.xml"/><Relationship Id="rId5" Type="http://schemas.openxmlformats.org/officeDocument/2006/relationships/slideLayout" Target="../slideLayouts/slideLayout5.xml"/><Relationship Id="rId4" Type="http://schemas.openxmlformats.org/officeDocument/2006/relationships/tags" Target="../tags/tag69.xm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72.xml"/><Relationship Id="rId7" Type="http://schemas.openxmlformats.org/officeDocument/2006/relationships/image" Target="../media/image13.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17.xml"/><Relationship Id="rId5" Type="http://schemas.openxmlformats.org/officeDocument/2006/relationships/slideLayout" Target="../slideLayouts/slideLayout5.xml"/><Relationship Id="rId4" Type="http://schemas.openxmlformats.org/officeDocument/2006/relationships/tags" Target="../tags/tag73.xml"/></Relationships>
</file>

<file path=ppt/slides/_rels/slide18.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notesSlide" Target="../notesSlides/notesSlide18.xml"/><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4.png"/><Relationship Id="rId5" Type="http://schemas.openxmlformats.org/officeDocument/2006/relationships/notesSlide" Target="../notesSlides/notesSlide19.xml"/><Relationship Id="rId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notesSlide" Target="../notesSlides/notesSlide2.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4.png"/><Relationship Id="rId5" Type="http://schemas.openxmlformats.org/officeDocument/2006/relationships/notesSlide" Target="../notesSlides/notesSlide20.xml"/><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4.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88.xml"/><Relationship Id="rId7" Type="http://schemas.openxmlformats.org/officeDocument/2006/relationships/image" Target="../media/image15.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notesSlide" Target="../notesSlides/notesSlide22.xml"/><Relationship Id="rId5" Type="http://schemas.openxmlformats.org/officeDocument/2006/relationships/slideLayout" Target="../slideLayouts/slideLayout5.xml"/><Relationship Id="rId4" Type="http://schemas.openxmlformats.org/officeDocument/2006/relationships/tags" Target="../tags/tag8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7.png"/><Relationship Id="rId5" Type="http://schemas.openxmlformats.org/officeDocument/2006/relationships/notesSlide" Target="../notesSlides/notesSlide24.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3.xml"/><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tags" Target="../tags/tag22.xml"/></Relationships>
</file>

<file path=ppt/slides/_rels/slide5.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2.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tags" Target="../tags/tag26.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9.xml"/><Relationship Id="rId7" Type="http://schemas.openxmlformats.org/officeDocument/2006/relationships/notesSlide" Target="../notesSlides/notesSlide6.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5.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tags" Target="../tags/tag35.xml"/></Relationships>
</file>

<file path=ppt/slides/_rels/slide8.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5.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8.xml"/><Relationship Id="rId5" Type="http://schemas.openxmlformats.org/officeDocument/2006/relationships/slideLayout" Target="../slideLayouts/slideLayout5.xml"/><Relationship Id="rId4" Type="http://schemas.openxmlformats.org/officeDocument/2006/relationships/tags" Target="../tags/tag39.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2.xml"/><Relationship Id="rId7" Type="http://schemas.openxmlformats.org/officeDocument/2006/relationships/hyperlink" Target="https://openweathermap.org/" TargetMode="Externa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8"/>
          <p:cNvSpPr txBox="1">
            <a:spLocks noGrp="1"/>
          </p:cNvSpPr>
          <p:nvPr>
            <p:ph type="ctrTitle"/>
            <p:custDataLst>
              <p:tags r:id="rId1"/>
            </p:custDataLst>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dirty="0"/>
              <a:t>Software Engineering</a:t>
            </a:r>
            <a:endParaRPr dirty="0"/>
          </a:p>
        </p:txBody>
      </p:sp>
      <p:sp>
        <p:nvSpPr>
          <p:cNvPr id="502" name="Google Shape;502;p58"/>
          <p:cNvSpPr txBox="1">
            <a:spLocks noGrp="1"/>
          </p:cNvSpPr>
          <p:nvPr>
            <p:ph type="subTitle" idx="1"/>
            <p:custDataLst>
              <p:tags r:id="rId2"/>
            </p:custDataLst>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dirty="0">
                <a:solidFill>
                  <a:schemeClr val="dk1"/>
                </a:solidFill>
              </a:rPr>
              <a:t>Midterm Project 2024</a:t>
            </a:r>
            <a:endParaRPr dirty="0"/>
          </a:p>
        </p:txBody>
      </p:sp>
      <p:sp>
        <p:nvSpPr>
          <p:cNvPr id="2" name="ZoneTexte 1">
            <a:extLst>
              <a:ext uri="{FF2B5EF4-FFF2-40B4-BE49-F238E27FC236}">
                <a16:creationId xmlns:a16="http://schemas.microsoft.com/office/drawing/2014/main" id="{44B7AE75-504D-8E9F-0D63-7F83732A583D}"/>
              </a:ext>
            </a:extLst>
          </p:cNvPr>
          <p:cNvSpPr txBox="1"/>
          <p:nvPr/>
        </p:nvSpPr>
        <p:spPr>
          <a:xfrm>
            <a:off x="339436" y="4298373"/>
            <a:ext cx="5724644" cy="738664"/>
          </a:xfrm>
          <a:prstGeom prst="rect">
            <a:avLst/>
          </a:prstGeom>
          <a:noFill/>
        </p:spPr>
        <p:txBody>
          <a:bodyPr wrap="none" rtlCol="0">
            <a:spAutoFit/>
          </a:bodyPr>
          <a:lstStyle/>
          <a:p>
            <a:r>
              <a:rPr lang="fr-FR" dirty="0"/>
              <a:t>Adrien CAPITAINE, Damien DUTHOU, Jason QIU,</a:t>
            </a:r>
          </a:p>
          <a:p>
            <a:r>
              <a:rPr lang="fr-FR" dirty="0"/>
              <a:t>Kelian DE FOURNIER DE BRESCIA, Nathan CHAMPAGNE	</a:t>
            </a:r>
          </a:p>
          <a:p>
            <a:endParaRPr lang="fr-F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 calcmode="lin" valueType="num">
                                      <p:cBhvr additive="base">
                                        <p:cTn id="7" dur="1000"/>
                                        <p:tgtEl>
                                          <p:spTgt spid="50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02"/>
                                        </p:tgtEl>
                                        <p:attrNameLst>
                                          <p:attrName>style.visibility</p:attrName>
                                        </p:attrNameLst>
                                      </p:cBhvr>
                                      <p:to>
                                        <p:strVal val="visible"/>
                                      </p:to>
                                    </p:set>
                                    <p:anim calcmode="lin" valueType="num">
                                      <p:cBhvr additive="base">
                                        <p:cTn id="10" dur="1000"/>
                                        <p:tgtEl>
                                          <p:spTgt spid="5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7"/>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581" name="Google Shape;581;p67"/>
          <p:cNvSpPr txBox="1"/>
          <p:nvPr>
            <p:custDataLst>
              <p:tags r:id="rId2"/>
            </p:custDataLst>
          </p:nvPr>
        </p:nvSpPr>
        <p:spPr>
          <a:xfrm>
            <a:off x="713225" y="1253450"/>
            <a:ext cx="4200900" cy="5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1800" i="1">
                <a:solidFill>
                  <a:schemeClr val="dk2"/>
                </a:solidFill>
                <a:latin typeface="Montserrat"/>
                <a:ea typeface="Montserrat"/>
                <a:cs typeface="Montserrat"/>
                <a:sym typeface="Montserrat"/>
              </a:rPr>
              <a:t>Gas Stations</a:t>
            </a:r>
            <a:endParaRPr sz="1800" i="1">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800" i="1">
              <a:solidFill>
                <a:schemeClr val="dk2"/>
              </a:solidFill>
              <a:latin typeface="Montserrat"/>
              <a:ea typeface="Montserrat"/>
              <a:cs typeface="Montserrat"/>
              <a:sym typeface="Montserrat"/>
            </a:endParaRPr>
          </a:p>
        </p:txBody>
      </p:sp>
      <p:sp>
        <p:nvSpPr>
          <p:cNvPr id="582" name="Google Shape;582;p67"/>
          <p:cNvSpPr txBox="1"/>
          <p:nvPr>
            <p:custDataLst>
              <p:tags r:id="rId3"/>
            </p:custDataLst>
          </p:nvPr>
        </p:nvSpPr>
        <p:spPr>
          <a:xfrm>
            <a:off x="92400" y="1521825"/>
            <a:ext cx="4200900" cy="29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dirty="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1"/>
              </a:buClr>
              <a:buSzPts val="1300"/>
              <a:buFont typeface="Montserrat"/>
              <a:buChar char="●"/>
            </a:pPr>
            <a:r>
              <a:rPr lang="fr" sz="1300" dirty="0">
                <a:solidFill>
                  <a:schemeClr val="dk2"/>
                </a:solidFill>
                <a:latin typeface="Montserrat"/>
                <a:ea typeface="Montserrat"/>
                <a:cs typeface="Montserrat"/>
                <a:sym typeface="Montserrat"/>
              </a:rPr>
              <a:t>Utilizing the National Renewable Energy Laboratory (NREL) API</a:t>
            </a:r>
            <a:endParaRPr sz="1300" dirty="0">
              <a:solidFill>
                <a:schemeClr val="dk2"/>
              </a:solidFill>
              <a:latin typeface="Montserrat"/>
              <a:ea typeface="Montserrat"/>
              <a:cs typeface="Montserrat"/>
              <a:sym typeface="Montserrat"/>
            </a:endParaRPr>
          </a:p>
          <a:p>
            <a:pPr marL="457200" lvl="0" indent="0" algn="l" rtl="0">
              <a:spcBef>
                <a:spcPts val="0"/>
              </a:spcBef>
              <a:spcAft>
                <a:spcPts val="0"/>
              </a:spcAft>
              <a:buNone/>
            </a:pPr>
            <a:endParaRPr sz="1300" dirty="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1"/>
              </a:buClr>
              <a:buSzPts val="1300"/>
              <a:buFont typeface="Montserrat"/>
              <a:buChar char="●"/>
            </a:pPr>
            <a:r>
              <a:rPr lang="fr" sz="1300" dirty="0">
                <a:solidFill>
                  <a:schemeClr val="dk2"/>
                </a:solidFill>
                <a:latin typeface="Montserrat"/>
                <a:ea typeface="Montserrat"/>
                <a:cs typeface="Montserrat"/>
                <a:sym typeface="Montserrat"/>
              </a:rPr>
              <a:t>Link: </a:t>
            </a:r>
            <a:r>
              <a:rPr lang="fr" sz="1300" u="sng" dirty="0">
                <a:solidFill>
                  <a:schemeClr val="hlink"/>
                </a:solidFill>
                <a:latin typeface="Montserrat"/>
                <a:ea typeface="Montserrat"/>
                <a:cs typeface="Montserrat"/>
                <a:sym typeface="Montserrat"/>
                <a:hlinkClick r:id="rId7"/>
              </a:rPr>
              <a:t>https://developer.nrel.gov/docs/transportation/alt-fuel-stations-v1/nearest/</a:t>
            </a:r>
            <a:endParaRPr sz="1300" dirty="0">
              <a:solidFill>
                <a:schemeClr val="dk2"/>
              </a:solidFill>
              <a:latin typeface="Montserrat"/>
              <a:ea typeface="Montserrat"/>
              <a:cs typeface="Montserrat"/>
              <a:sym typeface="Montserrat"/>
            </a:endParaRPr>
          </a:p>
          <a:p>
            <a:pPr marL="457200" lvl="0" indent="0" algn="l" rtl="0">
              <a:spcBef>
                <a:spcPts val="0"/>
              </a:spcBef>
              <a:spcAft>
                <a:spcPts val="0"/>
              </a:spcAft>
              <a:buNone/>
            </a:pPr>
            <a:endParaRPr sz="1300" dirty="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1"/>
              </a:buClr>
              <a:buSzPts val="1300"/>
              <a:buFont typeface="Montserrat"/>
              <a:buChar char="●"/>
            </a:pPr>
            <a:r>
              <a:rPr lang="fr" sz="1300" dirty="0">
                <a:solidFill>
                  <a:schemeClr val="dk2"/>
                </a:solidFill>
                <a:latin typeface="Montserrat"/>
                <a:ea typeface="Montserrat"/>
                <a:cs typeface="Montserrat"/>
                <a:sym typeface="Montserrat"/>
              </a:rPr>
              <a:t>Geographical Constraint: </a:t>
            </a:r>
            <a:r>
              <a:rPr lang="fr-FR" sz="1300" dirty="0">
                <a:solidFill>
                  <a:schemeClr val="dk2"/>
                </a:solidFill>
                <a:latin typeface="Montserrat"/>
                <a:ea typeface="Montserrat"/>
                <a:cs typeface="Montserrat"/>
                <a:sym typeface="Montserrat"/>
              </a:rPr>
              <a:t>the U</a:t>
            </a:r>
            <a:r>
              <a:rPr lang="fr" sz="1300" dirty="0">
                <a:solidFill>
                  <a:schemeClr val="dk2"/>
                </a:solidFill>
                <a:latin typeface="Montserrat"/>
                <a:ea typeface="Montserrat"/>
                <a:cs typeface="Montserrat"/>
                <a:sym typeface="Montserrat"/>
              </a:rPr>
              <a:t>nited States</a:t>
            </a:r>
            <a:endParaRPr sz="13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300" dirty="0">
              <a:solidFill>
                <a:schemeClr val="dk2"/>
              </a:solidFill>
              <a:latin typeface="Montserrat"/>
              <a:ea typeface="Montserrat"/>
              <a:cs typeface="Montserrat"/>
              <a:sym typeface="Montserrat"/>
            </a:endParaRPr>
          </a:p>
        </p:txBody>
      </p:sp>
      <p:pic>
        <p:nvPicPr>
          <p:cNvPr id="583" name="Google Shape;583;p67"/>
          <p:cNvPicPr preferRelativeResize="0"/>
          <p:nvPr>
            <p:custDataLst>
              <p:tags r:id="rId4"/>
            </p:custDataLst>
          </p:nvPr>
        </p:nvPicPr>
        <p:blipFill rotWithShape="1">
          <a:blip r:embed="rId8">
            <a:alphaModFix/>
          </a:blip>
          <a:srcRect r="-14850"/>
          <a:stretch/>
        </p:blipFill>
        <p:spPr>
          <a:xfrm>
            <a:off x="4295775" y="1664445"/>
            <a:ext cx="5250652" cy="2618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8"/>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589" name="Google Shape;589;p68"/>
          <p:cNvSpPr txBox="1"/>
          <p:nvPr>
            <p:custDataLst>
              <p:tags r:id="rId2"/>
            </p:custDataLst>
          </p:nvPr>
        </p:nvSpPr>
        <p:spPr>
          <a:xfrm>
            <a:off x="713225" y="1253450"/>
            <a:ext cx="4200900" cy="5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1800" i="1">
                <a:solidFill>
                  <a:schemeClr val="dk2"/>
                </a:solidFill>
                <a:latin typeface="Montserrat"/>
                <a:ea typeface="Montserrat"/>
                <a:cs typeface="Montserrat"/>
                <a:sym typeface="Montserrat"/>
              </a:rPr>
              <a:t>Gas Stations</a:t>
            </a:r>
            <a:endParaRPr sz="1800" i="1">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800" i="1">
              <a:solidFill>
                <a:schemeClr val="dk2"/>
              </a:solidFill>
              <a:latin typeface="Montserrat"/>
              <a:ea typeface="Montserrat"/>
              <a:cs typeface="Montserrat"/>
              <a:sym typeface="Montserrat"/>
            </a:endParaRPr>
          </a:p>
        </p:txBody>
      </p:sp>
      <p:sp>
        <p:nvSpPr>
          <p:cNvPr id="590" name="Google Shape;590;p68"/>
          <p:cNvSpPr txBox="1"/>
          <p:nvPr>
            <p:custDataLst>
              <p:tags r:id="rId3"/>
            </p:custDataLst>
          </p:nvPr>
        </p:nvSpPr>
        <p:spPr>
          <a:xfrm>
            <a:off x="92400" y="1521825"/>
            <a:ext cx="3980700" cy="29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dirty="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1"/>
              </a:buClr>
              <a:buSzPts val="1300"/>
              <a:buFont typeface="Montserrat"/>
              <a:buChar char="●"/>
            </a:pPr>
            <a:r>
              <a:rPr lang="fr" sz="1300" dirty="0">
                <a:solidFill>
                  <a:schemeClr val="dk2"/>
                </a:solidFill>
                <a:latin typeface="Montserrat"/>
                <a:ea typeface="Montserrat"/>
                <a:cs typeface="Montserrat"/>
                <a:sym typeface="Montserrat"/>
              </a:rPr>
              <a:t>Functionality:</a:t>
            </a:r>
            <a:endParaRPr sz="1300" dirty="0">
              <a:solidFill>
                <a:schemeClr val="dk2"/>
              </a:solidFill>
              <a:latin typeface="Montserrat"/>
              <a:ea typeface="Montserrat"/>
              <a:cs typeface="Montserrat"/>
              <a:sym typeface="Montserrat"/>
            </a:endParaRPr>
          </a:p>
          <a:p>
            <a:pPr marL="914400" lvl="1" indent="-311150" algn="l" rtl="0">
              <a:spcBef>
                <a:spcPts val="0"/>
              </a:spcBef>
              <a:spcAft>
                <a:spcPts val="0"/>
              </a:spcAft>
              <a:buClr>
                <a:schemeClr val="dk1"/>
              </a:buClr>
              <a:buSzPts val="1300"/>
              <a:buFont typeface="Montserrat"/>
              <a:buChar char="○"/>
            </a:pPr>
            <a:r>
              <a:rPr lang="fr" sz="1300" dirty="0">
                <a:solidFill>
                  <a:schemeClr val="dk2"/>
                </a:solidFill>
                <a:latin typeface="Montserrat"/>
                <a:ea typeface="Montserrat"/>
                <a:cs typeface="Montserrat"/>
                <a:sym typeface="Montserrat"/>
              </a:rPr>
              <a:t>Identifying stations within a 0.5 mile radius along ten specific points on the route</a:t>
            </a:r>
            <a:endParaRPr sz="1300" dirty="0">
              <a:solidFill>
                <a:schemeClr val="dk2"/>
              </a:solidFill>
              <a:latin typeface="Montserrat"/>
              <a:ea typeface="Montserrat"/>
              <a:cs typeface="Montserrat"/>
              <a:sym typeface="Montserrat"/>
            </a:endParaRPr>
          </a:p>
          <a:p>
            <a:pPr marL="914400" lvl="1" indent="-311150" algn="l" rtl="0">
              <a:spcBef>
                <a:spcPts val="0"/>
              </a:spcBef>
              <a:spcAft>
                <a:spcPts val="0"/>
              </a:spcAft>
              <a:buClr>
                <a:schemeClr val="dk1"/>
              </a:buClr>
              <a:buSzPts val="1300"/>
              <a:buFont typeface="Montserrat"/>
              <a:buChar char="○"/>
            </a:pPr>
            <a:r>
              <a:rPr lang="fr" sz="1300" dirty="0">
                <a:solidFill>
                  <a:schemeClr val="dk2"/>
                </a:solidFill>
                <a:latin typeface="Montserrat"/>
                <a:ea typeface="Montserrat"/>
                <a:cs typeface="Montserrat"/>
                <a:sym typeface="Montserrat"/>
              </a:rPr>
              <a:t>Comprehensive coverage and accessibility to alternative fuel stations</a:t>
            </a:r>
            <a:endParaRPr sz="13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300" dirty="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1"/>
              </a:buClr>
              <a:buSzPts val="1300"/>
              <a:buFont typeface="Montserrat"/>
              <a:buChar char="●"/>
            </a:pPr>
            <a:r>
              <a:rPr lang="fr" sz="1300" dirty="0">
                <a:solidFill>
                  <a:schemeClr val="dk2"/>
                </a:solidFill>
                <a:latin typeface="Montserrat"/>
                <a:ea typeface="Montserrat"/>
                <a:cs typeface="Montserrat"/>
                <a:sym typeface="Montserrat"/>
              </a:rPr>
              <a:t>Visual Cue:</a:t>
            </a:r>
            <a:endParaRPr sz="1300" dirty="0">
              <a:solidFill>
                <a:schemeClr val="dk2"/>
              </a:solidFill>
              <a:latin typeface="Montserrat"/>
              <a:ea typeface="Montserrat"/>
              <a:cs typeface="Montserrat"/>
              <a:sym typeface="Montserrat"/>
            </a:endParaRPr>
          </a:p>
          <a:p>
            <a:pPr marL="914400" lvl="1" indent="-311150" algn="l" rtl="0">
              <a:spcBef>
                <a:spcPts val="0"/>
              </a:spcBef>
              <a:spcAft>
                <a:spcPts val="0"/>
              </a:spcAft>
              <a:buClr>
                <a:schemeClr val="dk1"/>
              </a:buClr>
              <a:buSzPts val="1300"/>
              <a:buFont typeface="Montserrat"/>
              <a:buChar char="○"/>
            </a:pPr>
            <a:r>
              <a:rPr lang="fr" sz="1300" dirty="0">
                <a:solidFill>
                  <a:schemeClr val="dk2"/>
                </a:solidFill>
                <a:latin typeface="Montserrat"/>
                <a:ea typeface="Montserrat"/>
                <a:cs typeface="Montserrat"/>
                <a:sym typeface="Montserrat"/>
              </a:rPr>
              <a:t>Purple markers on the map interface to highlight stations</a:t>
            </a:r>
            <a:endParaRPr sz="1300" dirty="0">
              <a:solidFill>
                <a:schemeClr val="dk2"/>
              </a:solidFill>
              <a:latin typeface="Montserrat"/>
              <a:ea typeface="Montserrat"/>
              <a:cs typeface="Montserrat"/>
              <a:sym typeface="Montserrat"/>
            </a:endParaRPr>
          </a:p>
          <a:p>
            <a:pPr marL="914400" lvl="1" indent="-311150" algn="l" rtl="0">
              <a:spcBef>
                <a:spcPts val="0"/>
              </a:spcBef>
              <a:spcAft>
                <a:spcPts val="0"/>
              </a:spcAft>
              <a:buClr>
                <a:schemeClr val="dk1"/>
              </a:buClr>
              <a:buSzPts val="1300"/>
              <a:buFont typeface="Montserrat"/>
              <a:buChar char="○"/>
            </a:pPr>
            <a:r>
              <a:rPr lang="fr" sz="1300" dirty="0">
                <a:solidFill>
                  <a:schemeClr val="dk2"/>
                </a:solidFill>
                <a:latin typeface="Montserrat"/>
                <a:ea typeface="Montserrat"/>
                <a:cs typeface="Montserrat"/>
                <a:sym typeface="Montserrat"/>
              </a:rPr>
              <a:t>Table Format: Display of Station Names and Addresses</a:t>
            </a:r>
            <a:endParaRPr sz="1300" dirty="0">
              <a:solidFill>
                <a:schemeClr val="dk2"/>
              </a:solidFill>
              <a:latin typeface="Montserrat"/>
              <a:ea typeface="Montserrat"/>
              <a:cs typeface="Montserrat"/>
              <a:sym typeface="Montserrat"/>
            </a:endParaRPr>
          </a:p>
        </p:txBody>
      </p:sp>
      <p:pic>
        <p:nvPicPr>
          <p:cNvPr id="591" name="Google Shape;591;p68"/>
          <p:cNvPicPr preferRelativeResize="0"/>
          <p:nvPr>
            <p:custDataLst>
              <p:tags r:id="rId4"/>
            </p:custDataLst>
          </p:nvPr>
        </p:nvPicPr>
        <p:blipFill rotWithShape="1">
          <a:blip r:embed="rId7">
            <a:alphaModFix/>
          </a:blip>
          <a:srcRect r="-14850"/>
          <a:stretch/>
        </p:blipFill>
        <p:spPr>
          <a:xfrm>
            <a:off x="4295775" y="1664445"/>
            <a:ext cx="5250652" cy="2618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9"/>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597" name="Google Shape;597;p69"/>
          <p:cNvSpPr txBox="1"/>
          <p:nvPr>
            <p:custDataLst>
              <p:tags r:id="rId2"/>
            </p:custDataLst>
          </p:nvPr>
        </p:nvSpPr>
        <p:spPr>
          <a:xfrm>
            <a:off x="713225" y="1253450"/>
            <a:ext cx="7717500" cy="5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1800" i="1">
                <a:solidFill>
                  <a:schemeClr val="dk2"/>
                </a:solidFill>
                <a:latin typeface="Montserrat"/>
                <a:ea typeface="Montserrat"/>
                <a:cs typeface="Montserrat"/>
                <a:sym typeface="Montserrat"/>
              </a:rPr>
              <a:t>Airports API : Utilizing the Ninja API for Global Airport Display</a:t>
            </a:r>
            <a:endParaRPr sz="1800" i="1">
              <a:solidFill>
                <a:schemeClr val="dk2"/>
              </a:solidFill>
              <a:latin typeface="Montserrat"/>
              <a:ea typeface="Montserrat"/>
              <a:cs typeface="Montserrat"/>
              <a:sym typeface="Montserrat"/>
            </a:endParaRPr>
          </a:p>
        </p:txBody>
      </p:sp>
      <p:pic>
        <p:nvPicPr>
          <p:cNvPr id="598" name="Google Shape;598;p69"/>
          <p:cNvPicPr preferRelativeResize="0"/>
          <p:nvPr>
            <p:custDataLst>
              <p:tags r:id="rId3"/>
            </p:custDataLst>
          </p:nvPr>
        </p:nvPicPr>
        <p:blipFill>
          <a:blip r:embed="rId7">
            <a:alphaModFix/>
          </a:blip>
          <a:stretch>
            <a:fillRect/>
          </a:stretch>
        </p:blipFill>
        <p:spPr>
          <a:xfrm>
            <a:off x="4288725" y="1918550"/>
            <a:ext cx="4509998" cy="2463074"/>
          </a:xfrm>
          <a:prstGeom prst="rect">
            <a:avLst/>
          </a:prstGeom>
          <a:noFill/>
          <a:ln>
            <a:noFill/>
          </a:ln>
          <a:effectLst>
            <a:outerShdw blurRad="57150" dist="19050" dir="5400000" algn="bl" rotWithShape="0">
              <a:srgbClr val="000000">
                <a:alpha val="50000"/>
              </a:srgbClr>
            </a:outerShdw>
          </a:effectLst>
        </p:spPr>
      </p:pic>
      <p:sp>
        <p:nvSpPr>
          <p:cNvPr id="599" name="Google Shape;599;p69"/>
          <p:cNvSpPr txBox="1"/>
          <p:nvPr>
            <p:custDataLst>
              <p:tags r:id="rId4"/>
            </p:custDataLst>
          </p:nvPr>
        </p:nvSpPr>
        <p:spPr>
          <a:xfrm>
            <a:off x="129400" y="2011175"/>
            <a:ext cx="3918900" cy="2255202"/>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Data Source:</a:t>
            </a:r>
            <a:endParaRPr sz="1300" dirty="0">
              <a:solidFill>
                <a:srgbClr val="0D0D0D"/>
              </a:solidFill>
              <a:latin typeface="Montserrat"/>
              <a:ea typeface="Montserrat"/>
              <a:cs typeface="Montserrat"/>
              <a:sym typeface="Montserrat"/>
            </a:endParaRPr>
          </a:p>
          <a:p>
            <a:pPr marL="914400" lvl="1"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Leveraging the </a:t>
            </a:r>
            <a:r>
              <a:rPr lang="fr" sz="1300" u="sng" dirty="0">
                <a:solidFill>
                  <a:schemeClr val="hlink"/>
                </a:solidFill>
                <a:latin typeface="Montserrat"/>
                <a:ea typeface="Montserrat"/>
                <a:cs typeface="Montserrat"/>
                <a:sym typeface="Montserrat"/>
                <a:hlinkClick r:id="rId8"/>
              </a:rPr>
              <a:t>API Ninjas</a:t>
            </a:r>
            <a:r>
              <a:rPr lang="fr" sz="1300" dirty="0">
                <a:solidFill>
                  <a:srgbClr val="0D0D0D"/>
                </a:solidFill>
                <a:latin typeface="Montserrat"/>
                <a:ea typeface="Montserrat"/>
                <a:cs typeface="Montserrat"/>
                <a:sym typeface="Montserrat"/>
              </a:rPr>
              <a:t> for comprehensive airport data.</a:t>
            </a:r>
            <a:endParaRPr sz="1300" dirty="0">
              <a:solidFill>
                <a:srgbClr val="0D0D0D"/>
              </a:solidFill>
              <a:latin typeface="Montserrat"/>
              <a:ea typeface="Montserrat"/>
              <a:cs typeface="Montserrat"/>
              <a:sym typeface="Montserrat"/>
            </a:endParaRPr>
          </a:p>
          <a:p>
            <a:pPr marL="457200" lvl="0"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Selection Criteria:</a:t>
            </a:r>
            <a:endParaRPr sz="1300" dirty="0">
              <a:solidFill>
                <a:srgbClr val="0D0D0D"/>
              </a:solidFill>
              <a:latin typeface="Montserrat"/>
              <a:ea typeface="Montserrat"/>
              <a:cs typeface="Montserrat"/>
              <a:sym typeface="Montserrat"/>
            </a:endParaRPr>
          </a:p>
          <a:p>
            <a:pPr marL="914400" lvl="1"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Fetching airports within a 50-mile radius of the destination city's coordinates.</a:t>
            </a:r>
            <a:endParaRPr sz="1300" dirty="0">
              <a:solidFill>
                <a:srgbClr val="0D0D0D"/>
              </a:solidFill>
              <a:latin typeface="Montserrat"/>
              <a:ea typeface="Montserrat"/>
              <a:cs typeface="Montserrat"/>
              <a:sym typeface="Montserrat"/>
            </a:endParaRPr>
          </a:p>
          <a:p>
            <a:pPr marL="914400" lvl="1"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Ensuring specificity, crucial for cities sharing the same name.</a:t>
            </a:r>
            <a:endParaRPr sz="1300" dirty="0">
              <a:solidFill>
                <a:srgbClr val="0D0D0D"/>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0"/>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605" name="Google Shape;605;p70"/>
          <p:cNvSpPr txBox="1"/>
          <p:nvPr>
            <p:custDataLst>
              <p:tags r:id="rId2"/>
            </p:custDataLst>
          </p:nvPr>
        </p:nvSpPr>
        <p:spPr>
          <a:xfrm>
            <a:off x="713225" y="1253450"/>
            <a:ext cx="7717500" cy="5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1800" i="1">
                <a:solidFill>
                  <a:schemeClr val="dk2"/>
                </a:solidFill>
                <a:latin typeface="Montserrat"/>
                <a:ea typeface="Montserrat"/>
                <a:cs typeface="Montserrat"/>
                <a:sym typeface="Montserrat"/>
              </a:rPr>
              <a:t>Airport display</a:t>
            </a:r>
            <a:endParaRPr sz="1800" i="1">
              <a:solidFill>
                <a:schemeClr val="dk2"/>
              </a:solidFill>
              <a:latin typeface="Montserrat"/>
              <a:ea typeface="Montserrat"/>
              <a:cs typeface="Montserrat"/>
              <a:sym typeface="Montserrat"/>
            </a:endParaRPr>
          </a:p>
        </p:txBody>
      </p:sp>
      <p:sp>
        <p:nvSpPr>
          <p:cNvPr id="606" name="Google Shape;606;p70"/>
          <p:cNvSpPr txBox="1"/>
          <p:nvPr>
            <p:custDataLst>
              <p:tags r:id="rId3"/>
            </p:custDataLst>
          </p:nvPr>
        </p:nvSpPr>
        <p:spPr>
          <a:xfrm>
            <a:off x="150775" y="1708700"/>
            <a:ext cx="3491700" cy="24558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Visual Representation:</a:t>
            </a:r>
            <a:endParaRPr sz="1300" dirty="0">
              <a:solidFill>
                <a:srgbClr val="0D0D0D"/>
              </a:solidFill>
              <a:latin typeface="Montserrat"/>
              <a:ea typeface="Montserrat"/>
              <a:cs typeface="Montserrat"/>
              <a:sym typeface="Montserrat"/>
            </a:endParaRPr>
          </a:p>
          <a:p>
            <a:pPr marL="914400" lvl="1"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Airports depicted on the map via blue pins for intuitive navigation</a:t>
            </a:r>
            <a:endParaRPr sz="1300" dirty="0">
              <a:solidFill>
                <a:srgbClr val="0D0D0D"/>
              </a:solidFill>
              <a:latin typeface="Montserrat"/>
              <a:ea typeface="Montserrat"/>
              <a:cs typeface="Montserrat"/>
              <a:sym typeface="Montserrat"/>
            </a:endParaRPr>
          </a:p>
          <a:p>
            <a:pPr marL="457200" lvl="0"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Precision in Distance Calculation:</a:t>
            </a:r>
            <a:endParaRPr sz="1300" dirty="0">
              <a:solidFill>
                <a:srgbClr val="0D0D0D"/>
              </a:solidFill>
              <a:latin typeface="Montserrat"/>
              <a:ea typeface="Montserrat"/>
              <a:cs typeface="Montserrat"/>
              <a:sym typeface="Montserrat"/>
            </a:endParaRPr>
          </a:p>
          <a:p>
            <a:pPr marL="914400" lvl="1"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Implementing the Haversine formula for accurate distance calculations.</a:t>
            </a:r>
            <a:endParaRPr sz="1300" dirty="0">
              <a:solidFill>
                <a:srgbClr val="0D0D0D"/>
              </a:solidFill>
              <a:latin typeface="Montserrat"/>
              <a:ea typeface="Montserrat"/>
              <a:cs typeface="Montserrat"/>
              <a:sym typeface="Montserrat"/>
            </a:endParaRPr>
          </a:p>
          <a:p>
            <a:pPr marL="914400" lvl="1"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Accounts for Earth's curvature for precise results.</a:t>
            </a:r>
            <a:endParaRPr sz="1300" dirty="0">
              <a:solidFill>
                <a:srgbClr val="0D0D0D"/>
              </a:solidFill>
              <a:latin typeface="Montserrat"/>
              <a:ea typeface="Montserrat"/>
              <a:cs typeface="Montserrat"/>
              <a:sym typeface="Montserrat"/>
            </a:endParaRPr>
          </a:p>
        </p:txBody>
      </p:sp>
      <p:pic>
        <p:nvPicPr>
          <p:cNvPr id="607" name="Google Shape;607;p70"/>
          <p:cNvPicPr preferRelativeResize="0"/>
          <p:nvPr>
            <p:custDataLst>
              <p:tags r:id="rId4"/>
            </p:custDataLst>
          </p:nvPr>
        </p:nvPicPr>
        <p:blipFill rotWithShape="1">
          <a:blip r:embed="rId7">
            <a:alphaModFix/>
          </a:blip>
          <a:srcRect l="56266" t="29434" r="9084" b="16509"/>
          <a:stretch/>
        </p:blipFill>
        <p:spPr>
          <a:xfrm>
            <a:off x="4643600" y="1162200"/>
            <a:ext cx="3730452" cy="3178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1"/>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613" name="Google Shape;613;p71"/>
          <p:cNvSpPr txBox="1"/>
          <p:nvPr>
            <p:custDataLst>
              <p:tags r:id="rId2"/>
            </p:custDataLst>
          </p:nvPr>
        </p:nvSpPr>
        <p:spPr>
          <a:xfrm>
            <a:off x="713225" y="1253450"/>
            <a:ext cx="7717500" cy="5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1800" i="1">
                <a:solidFill>
                  <a:schemeClr val="dk2"/>
                </a:solidFill>
                <a:latin typeface="Montserrat"/>
                <a:ea typeface="Montserrat"/>
                <a:cs typeface="Montserrat"/>
                <a:sym typeface="Montserrat"/>
              </a:rPr>
              <a:t>Airport display</a:t>
            </a:r>
            <a:endParaRPr sz="1800" i="1">
              <a:solidFill>
                <a:schemeClr val="dk2"/>
              </a:solidFill>
              <a:latin typeface="Montserrat"/>
              <a:ea typeface="Montserrat"/>
              <a:cs typeface="Montserrat"/>
              <a:sym typeface="Montserrat"/>
            </a:endParaRPr>
          </a:p>
        </p:txBody>
      </p:sp>
      <p:pic>
        <p:nvPicPr>
          <p:cNvPr id="614" name="Google Shape;614;p71"/>
          <p:cNvPicPr preferRelativeResize="0"/>
          <p:nvPr>
            <p:custDataLst>
              <p:tags r:id="rId3"/>
            </p:custDataLst>
          </p:nvPr>
        </p:nvPicPr>
        <p:blipFill>
          <a:blip r:embed="rId7">
            <a:alphaModFix/>
          </a:blip>
          <a:stretch>
            <a:fillRect/>
          </a:stretch>
        </p:blipFill>
        <p:spPr>
          <a:xfrm>
            <a:off x="4213375" y="846600"/>
            <a:ext cx="4370075" cy="3605475"/>
          </a:xfrm>
          <a:prstGeom prst="rect">
            <a:avLst/>
          </a:prstGeom>
          <a:noFill/>
          <a:ln>
            <a:noFill/>
          </a:ln>
          <a:effectLst>
            <a:outerShdw blurRad="57150" dist="19050" dir="5400000" algn="bl" rotWithShape="0">
              <a:srgbClr val="000000">
                <a:alpha val="50000"/>
              </a:srgbClr>
            </a:outerShdw>
          </a:effectLst>
        </p:spPr>
      </p:pic>
      <p:sp>
        <p:nvSpPr>
          <p:cNvPr id="615" name="Google Shape;615;p71"/>
          <p:cNvSpPr txBox="1"/>
          <p:nvPr>
            <p:custDataLst>
              <p:tags r:id="rId4"/>
            </p:custDataLst>
          </p:nvPr>
        </p:nvSpPr>
        <p:spPr>
          <a:xfrm>
            <a:off x="152400" y="1766175"/>
            <a:ext cx="3000000" cy="26859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Data Presentation:</a:t>
            </a:r>
            <a:endParaRPr sz="1300" dirty="0">
              <a:solidFill>
                <a:srgbClr val="0D0D0D"/>
              </a:solidFill>
              <a:latin typeface="Montserrat"/>
              <a:ea typeface="Montserrat"/>
              <a:cs typeface="Montserrat"/>
              <a:sym typeface="Montserrat"/>
            </a:endParaRPr>
          </a:p>
          <a:p>
            <a:pPr marL="914400" lvl="1"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Presented in a tabular format for easy reference.</a:t>
            </a:r>
            <a:endParaRPr sz="1300" dirty="0">
              <a:solidFill>
                <a:srgbClr val="0D0D0D"/>
              </a:solidFill>
              <a:latin typeface="Montserrat"/>
              <a:ea typeface="Montserrat"/>
              <a:cs typeface="Montserrat"/>
              <a:sym typeface="Montserrat"/>
            </a:endParaRPr>
          </a:p>
          <a:p>
            <a:pPr marL="914400" lvl="1"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Includes airport names and respective IATA codes (if available).</a:t>
            </a:r>
            <a:endParaRPr sz="1300" dirty="0">
              <a:solidFill>
                <a:srgbClr val="0D0D0D"/>
              </a:solidFill>
              <a:latin typeface="Montserrat"/>
              <a:ea typeface="Montserrat"/>
              <a:cs typeface="Montserrat"/>
              <a:sym typeface="Montserrat"/>
            </a:endParaRPr>
          </a:p>
          <a:p>
            <a:pPr marL="914400" lvl="1" indent="-311150" algn="l" rtl="0">
              <a:lnSpc>
                <a:spcPct val="115000"/>
              </a:lnSpc>
              <a:spcBef>
                <a:spcPts val="0"/>
              </a:spcBef>
              <a:spcAft>
                <a:spcPts val="0"/>
              </a:spcAft>
              <a:buClr>
                <a:srgbClr val="0D0D0D"/>
              </a:buClr>
              <a:buSzPts val="1300"/>
              <a:buFont typeface="Montserrat"/>
              <a:buChar char="○"/>
            </a:pPr>
            <a:r>
              <a:rPr lang="fr" sz="1300" dirty="0">
                <a:solidFill>
                  <a:srgbClr val="0D0D0D"/>
                </a:solidFill>
                <a:latin typeface="Montserrat"/>
                <a:ea typeface="Montserrat"/>
                <a:cs typeface="Montserrat"/>
                <a:sym typeface="Montserrat"/>
              </a:rPr>
              <a:t>ICAO codes utilized when IATA codes are unavailable.</a:t>
            </a:r>
            <a:endParaRPr sz="1300" dirty="0">
              <a:solidFill>
                <a:srgbClr val="0D0D0D"/>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2"/>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Demonstration</a:t>
            </a:r>
            <a:endParaRPr sz="3800">
              <a:solidFill>
                <a:schemeClr val="accent1"/>
              </a:solidFill>
            </a:endParaRPr>
          </a:p>
        </p:txBody>
      </p:sp>
      <p:sp>
        <p:nvSpPr>
          <p:cNvPr id="4" name="ZoneTexte 3">
            <a:extLst>
              <a:ext uri="{FF2B5EF4-FFF2-40B4-BE49-F238E27FC236}">
                <a16:creationId xmlns:a16="http://schemas.microsoft.com/office/drawing/2014/main" id="{F7809697-A1FC-1421-D8BB-9608C8543F55}"/>
              </a:ext>
            </a:extLst>
          </p:cNvPr>
          <p:cNvSpPr txBox="1"/>
          <p:nvPr>
            <p:custDataLst>
              <p:tags r:id="rId2"/>
            </p:custDataLst>
          </p:nvPr>
        </p:nvSpPr>
        <p:spPr>
          <a:xfrm>
            <a:off x="3854135" y="4560272"/>
            <a:ext cx="1435679" cy="307777"/>
          </a:xfrm>
          <a:prstGeom prst="rect">
            <a:avLst/>
          </a:prstGeom>
          <a:noFill/>
        </p:spPr>
        <p:txBody>
          <a:bodyPr wrap="square">
            <a:spAutoFit/>
          </a:bodyPr>
          <a:lstStyle/>
          <a:p>
            <a:r>
              <a:rPr lang="fr-FR" dirty="0">
                <a:hlinkClick r:id="rId7"/>
              </a:rPr>
              <a:t>YouTube Video</a:t>
            </a:r>
            <a:endParaRPr lang="fr-FR" dirty="0"/>
          </a:p>
        </p:txBody>
      </p:sp>
      <p:pic>
        <p:nvPicPr>
          <p:cNvPr id="3" name="overview">
            <a:hlinkClick r:id="" action="ppaction://media"/>
            <a:extLst>
              <a:ext uri="{FF2B5EF4-FFF2-40B4-BE49-F238E27FC236}">
                <a16:creationId xmlns:a16="http://schemas.microsoft.com/office/drawing/2014/main" id="{705D399A-B35B-3727-5C92-2D69CA91C51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45429" y="1093172"/>
            <a:ext cx="6163733" cy="3467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1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3"/>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Progress Overview</a:t>
            </a:r>
            <a:endParaRPr sz="3800">
              <a:solidFill>
                <a:schemeClr val="accent1"/>
              </a:solidFill>
            </a:endParaRPr>
          </a:p>
        </p:txBody>
      </p:sp>
      <p:pic>
        <p:nvPicPr>
          <p:cNvPr id="627" name="Google Shape;627;p73"/>
          <p:cNvPicPr preferRelativeResize="0"/>
          <p:nvPr>
            <p:custDataLst>
              <p:tags r:id="rId2"/>
            </p:custDataLst>
          </p:nvPr>
        </p:nvPicPr>
        <p:blipFill rotWithShape="1">
          <a:blip r:embed="rId7">
            <a:alphaModFix/>
          </a:blip>
          <a:srcRect r="-5307" b="-5307"/>
          <a:stretch/>
        </p:blipFill>
        <p:spPr>
          <a:xfrm>
            <a:off x="2330825" y="1775450"/>
            <a:ext cx="4482299" cy="3037549"/>
          </a:xfrm>
          <a:prstGeom prst="rect">
            <a:avLst/>
          </a:prstGeom>
          <a:noFill/>
          <a:ln>
            <a:noFill/>
          </a:ln>
          <a:effectLst>
            <a:outerShdw blurRad="57150" dist="19050" dir="5400000" algn="bl" rotWithShape="0">
              <a:srgbClr val="000000">
                <a:alpha val="50000"/>
              </a:srgbClr>
            </a:outerShdw>
          </a:effectLst>
        </p:spPr>
      </p:pic>
      <p:sp>
        <p:nvSpPr>
          <p:cNvPr id="628" name="Google Shape;628;p73"/>
          <p:cNvSpPr txBox="1"/>
          <p:nvPr>
            <p:custDataLst>
              <p:tags r:id="rId3"/>
            </p:custDataLst>
          </p:nvPr>
        </p:nvSpPr>
        <p:spPr>
          <a:xfrm>
            <a:off x="713225" y="1253450"/>
            <a:ext cx="6230100" cy="5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1800" i="1" dirty="0">
                <a:solidFill>
                  <a:schemeClr val="dk2"/>
                </a:solidFill>
                <a:latin typeface="Montserrat"/>
                <a:ea typeface="Montserrat"/>
                <a:cs typeface="Montserrat"/>
                <a:sym typeface="Montserrat"/>
              </a:rPr>
              <a:t>Git visuali</a:t>
            </a:r>
            <a:r>
              <a:rPr lang="fr-FR" sz="1800" i="1" dirty="0">
                <a:solidFill>
                  <a:schemeClr val="dk2"/>
                </a:solidFill>
                <a:latin typeface="Montserrat"/>
                <a:ea typeface="Montserrat"/>
                <a:cs typeface="Montserrat"/>
                <a:sym typeface="Montserrat"/>
              </a:rPr>
              <a:t>s</a:t>
            </a:r>
            <a:r>
              <a:rPr lang="fr" sz="1800" i="1" dirty="0">
                <a:solidFill>
                  <a:schemeClr val="dk2"/>
                </a:solidFill>
                <a:latin typeface="Montserrat"/>
                <a:ea typeface="Montserrat"/>
                <a:cs typeface="Montserrat"/>
                <a:sym typeface="Montserrat"/>
              </a:rPr>
              <a:t>ation of our branches and merges</a:t>
            </a:r>
            <a:endParaRPr sz="1800" i="1" dirty="0">
              <a:solidFill>
                <a:schemeClr val="dk2"/>
              </a:solidFill>
              <a:latin typeface="Montserrat"/>
              <a:ea typeface="Montserrat"/>
              <a:cs typeface="Montserrat"/>
              <a:sym typeface="Montserrat"/>
            </a:endParaRPr>
          </a:p>
        </p:txBody>
      </p:sp>
      <p:pic>
        <p:nvPicPr>
          <p:cNvPr id="629" name="Google Shape;629;p73"/>
          <p:cNvPicPr preferRelativeResize="0"/>
          <p:nvPr>
            <p:custDataLst>
              <p:tags r:id="rId4"/>
            </p:custDataLst>
          </p:nvPr>
        </p:nvPicPr>
        <p:blipFill>
          <a:blip r:embed="rId8">
            <a:alphaModFix/>
          </a:blip>
          <a:stretch>
            <a:fillRect/>
          </a:stretch>
        </p:blipFill>
        <p:spPr>
          <a:xfrm>
            <a:off x="7549400" y="834975"/>
            <a:ext cx="980225" cy="98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4"/>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Progress Overview</a:t>
            </a:r>
            <a:endParaRPr sz="3800">
              <a:solidFill>
                <a:schemeClr val="accent1"/>
              </a:solidFill>
            </a:endParaRPr>
          </a:p>
        </p:txBody>
      </p:sp>
      <p:pic>
        <p:nvPicPr>
          <p:cNvPr id="635" name="Google Shape;635;p74"/>
          <p:cNvPicPr preferRelativeResize="0"/>
          <p:nvPr>
            <p:custDataLst>
              <p:tags r:id="rId2"/>
            </p:custDataLst>
          </p:nvPr>
        </p:nvPicPr>
        <p:blipFill>
          <a:blip r:embed="rId7">
            <a:alphaModFix/>
          </a:blip>
          <a:stretch>
            <a:fillRect/>
          </a:stretch>
        </p:blipFill>
        <p:spPr>
          <a:xfrm>
            <a:off x="1638538" y="1973276"/>
            <a:ext cx="5866874" cy="2486775"/>
          </a:xfrm>
          <a:prstGeom prst="rect">
            <a:avLst/>
          </a:prstGeom>
          <a:noFill/>
          <a:ln>
            <a:noFill/>
          </a:ln>
          <a:effectLst>
            <a:outerShdw blurRad="57150" dist="19050" dir="5400000" algn="bl" rotWithShape="0">
              <a:srgbClr val="000000">
                <a:alpha val="50000"/>
              </a:srgbClr>
            </a:outerShdw>
          </a:effectLst>
        </p:spPr>
      </p:pic>
      <p:sp>
        <p:nvSpPr>
          <p:cNvPr id="636" name="Google Shape;636;p74"/>
          <p:cNvSpPr txBox="1"/>
          <p:nvPr>
            <p:custDataLst>
              <p:tags r:id="rId3"/>
            </p:custDataLst>
          </p:nvPr>
        </p:nvSpPr>
        <p:spPr>
          <a:xfrm>
            <a:off x="713225" y="1253450"/>
            <a:ext cx="6230100" cy="5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1800" i="1" dirty="0">
                <a:solidFill>
                  <a:schemeClr val="dk2"/>
                </a:solidFill>
                <a:latin typeface="Montserrat"/>
                <a:ea typeface="Montserrat"/>
                <a:cs typeface="Montserrat"/>
                <a:sym typeface="Montserrat"/>
              </a:rPr>
              <a:t>Git visuali</a:t>
            </a:r>
            <a:r>
              <a:rPr lang="fr-FR" sz="1800" i="1" dirty="0">
                <a:solidFill>
                  <a:schemeClr val="dk2"/>
                </a:solidFill>
                <a:latin typeface="Montserrat"/>
                <a:ea typeface="Montserrat"/>
                <a:cs typeface="Montserrat"/>
                <a:sym typeface="Montserrat"/>
              </a:rPr>
              <a:t>s</a:t>
            </a:r>
            <a:r>
              <a:rPr lang="fr" sz="1800" i="1" dirty="0">
                <a:solidFill>
                  <a:schemeClr val="dk2"/>
                </a:solidFill>
                <a:latin typeface="Montserrat"/>
                <a:ea typeface="Montserrat"/>
                <a:cs typeface="Montserrat"/>
                <a:sym typeface="Montserrat"/>
              </a:rPr>
              <a:t>ation of our branches and merges</a:t>
            </a:r>
            <a:endParaRPr sz="1800" i="1" dirty="0">
              <a:solidFill>
                <a:schemeClr val="dk2"/>
              </a:solidFill>
              <a:latin typeface="Montserrat"/>
              <a:ea typeface="Montserrat"/>
              <a:cs typeface="Montserrat"/>
              <a:sym typeface="Montserrat"/>
            </a:endParaRPr>
          </a:p>
        </p:txBody>
      </p:sp>
      <p:pic>
        <p:nvPicPr>
          <p:cNvPr id="637" name="Google Shape;637;p74"/>
          <p:cNvPicPr preferRelativeResize="0"/>
          <p:nvPr>
            <p:custDataLst>
              <p:tags r:id="rId4"/>
            </p:custDataLst>
          </p:nvPr>
        </p:nvPicPr>
        <p:blipFill>
          <a:blip r:embed="rId8">
            <a:alphaModFix/>
          </a:blip>
          <a:stretch>
            <a:fillRect/>
          </a:stretch>
        </p:blipFill>
        <p:spPr>
          <a:xfrm>
            <a:off x="7549400" y="834975"/>
            <a:ext cx="980225" cy="98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75"/>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Progress Overview</a:t>
            </a:r>
            <a:endParaRPr sz="3800">
              <a:solidFill>
                <a:schemeClr val="accent1"/>
              </a:solidFill>
            </a:endParaRPr>
          </a:p>
        </p:txBody>
      </p:sp>
      <p:sp>
        <p:nvSpPr>
          <p:cNvPr id="643" name="Google Shape;643;p75"/>
          <p:cNvSpPr txBox="1"/>
          <p:nvPr>
            <p:custDataLst>
              <p:tags r:id="rId2"/>
            </p:custDataLst>
          </p:nvPr>
        </p:nvSpPr>
        <p:spPr>
          <a:xfrm>
            <a:off x="1100025" y="5428225"/>
            <a:ext cx="637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Team learning contribution, problem, solutions, what have we learned</a:t>
            </a:r>
            <a:endParaRPr/>
          </a:p>
        </p:txBody>
      </p:sp>
      <p:sp>
        <p:nvSpPr>
          <p:cNvPr id="644" name="Google Shape;644;p75"/>
          <p:cNvSpPr txBox="1"/>
          <p:nvPr>
            <p:custDataLst>
              <p:tags r:id="rId3"/>
            </p:custDataLst>
          </p:nvPr>
        </p:nvSpPr>
        <p:spPr>
          <a:xfrm>
            <a:off x="835725" y="1238425"/>
            <a:ext cx="7398000" cy="3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dirty="0">
                <a:solidFill>
                  <a:schemeClr val="dk2"/>
                </a:solidFill>
                <a:latin typeface="Montserrat"/>
                <a:ea typeface="Montserrat"/>
                <a:cs typeface="Montserrat"/>
                <a:sym typeface="Montserrat"/>
              </a:rPr>
              <a:t>The workload was divided, so every member contributed evenly to the project:</a:t>
            </a: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Adrien handled the UI and UX with custom tkinter</a:t>
            </a: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Nathan worked with the graphHopper API to show route and marker in map</a:t>
            </a: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Damien handled the airport and gas station call API</a:t>
            </a: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Jason handled the weather API and get the time</a:t>
            </a:r>
            <a:r>
              <a:rPr lang="fr-FR" sz="1800" dirty="0">
                <a:solidFill>
                  <a:schemeClr val="dk2"/>
                </a:solidFill>
                <a:latin typeface="Montserrat"/>
                <a:ea typeface="Montserrat"/>
                <a:cs typeface="Montserrat"/>
                <a:sym typeface="Montserrat"/>
              </a:rPr>
              <a:t> z</a:t>
            </a:r>
            <a:r>
              <a:rPr lang="fr" sz="1800" dirty="0">
                <a:solidFill>
                  <a:schemeClr val="dk2"/>
                </a:solidFill>
                <a:latin typeface="Montserrat"/>
                <a:ea typeface="Montserrat"/>
                <a:cs typeface="Montserrat"/>
                <a:sym typeface="Montserrat"/>
              </a:rPr>
              <a:t>one of any location</a:t>
            </a: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Kelian managed the team by organi</a:t>
            </a:r>
            <a:r>
              <a:rPr lang="fr-FR" sz="1800" dirty="0">
                <a:solidFill>
                  <a:schemeClr val="dk2"/>
                </a:solidFill>
                <a:latin typeface="Montserrat"/>
                <a:ea typeface="Montserrat"/>
                <a:cs typeface="Montserrat"/>
                <a:sym typeface="Montserrat"/>
              </a:rPr>
              <a:t>s</a:t>
            </a:r>
            <a:r>
              <a:rPr lang="fr" sz="1800" dirty="0">
                <a:solidFill>
                  <a:schemeClr val="dk2"/>
                </a:solidFill>
                <a:latin typeface="Montserrat"/>
                <a:ea typeface="Montserrat"/>
                <a:cs typeface="Montserrat"/>
                <a:sym typeface="Montserrat"/>
              </a:rPr>
              <a:t>ing meetings and supervised developmen</a:t>
            </a:r>
            <a:r>
              <a:rPr lang="fr-FR" sz="1800" dirty="0">
                <a:solidFill>
                  <a:schemeClr val="dk2"/>
                </a:solidFill>
                <a:latin typeface="Montserrat"/>
                <a:ea typeface="Montserrat"/>
                <a:cs typeface="Montserrat"/>
                <a:sym typeface="Montserrat"/>
              </a:rPr>
              <a:t>t.</a:t>
            </a:r>
            <a:endParaRPr sz="1800" dirty="0">
              <a:solidFill>
                <a:schemeClr val="dk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6"/>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3800">
                <a:solidFill>
                  <a:schemeClr val="accent1"/>
                </a:solidFill>
              </a:rPr>
              <a:t>Reflection Points</a:t>
            </a:r>
            <a:endParaRPr sz="3800">
              <a:solidFill>
                <a:schemeClr val="accent1"/>
              </a:solidFill>
            </a:endParaRPr>
          </a:p>
        </p:txBody>
      </p:sp>
      <p:sp>
        <p:nvSpPr>
          <p:cNvPr id="650" name="Google Shape;650;p76"/>
          <p:cNvSpPr txBox="1"/>
          <p:nvPr>
            <p:custDataLst>
              <p:tags r:id="rId2"/>
            </p:custDataLst>
          </p:nvPr>
        </p:nvSpPr>
        <p:spPr>
          <a:xfrm>
            <a:off x="619050" y="1225900"/>
            <a:ext cx="7942500" cy="35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000" i="1" dirty="0">
                <a:solidFill>
                  <a:schemeClr val="dk2"/>
                </a:solidFill>
                <a:latin typeface="Montserrat"/>
                <a:ea typeface="Montserrat"/>
                <a:cs typeface="Montserrat"/>
                <a:sym typeface="Montserrat"/>
              </a:rPr>
              <a:t>GUI implementation:</a:t>
            </a:r>
            <a:endParaRPr sz="2000" i="1"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The UI development went smoothly overall. One of the main issues that still isn’t fixed is the text not adapting well to a resize of the app window.</a:t>
            </a:r>
            <a:endParaRPr sz="18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dk2"/>
              </a:solidFill>
              <a:latin typeface="Montserrat"/>
              <a:ea typeface="Montserrat"/>
              <a:cs typeface="Montserrat"/>
              <a:sym typeface="Montserrat"/>
            </a:endParaRPr>
          </a:p>
          <a:p>
            <a:pPr marL="0" lvl="0" indent="0" algn="l" rtl="0">
              <a:spcBef>
                <a:spcPts val="0"/>
              </a:spcBef>
              <a:spcAft>
                <a:spcPts val="0"/>
              </a:spcAft>
              <a:buNone/>
            </a:pPr>
            <a:r>
              <a:rPr lang="fr" sz="2000" i="1" dirty="0">
                <a:solidFill>
                  <a:schemeClr val="dk2"/>
                </a:solidFill>
                <a:latin typeface="Montserrat"/>
                <a:ea typeface="Montserrat"/>
                <a:cs typeface="Montserrat"/>
                <a:sym typeface="Montserrat"/>
              </a:rPr>
              <a:t>GraphHopper API </a:t>
            </a:r>
            <a:r>
              <a:rPr lang="fr" sz="2000" i="1" dirty="0">
                <a:solidFill>
                  <a:schemeClr val="dk1"/>
                </a:solidFill>
                <a:latin typeface="Montserrat"/>
                <a:ea typeface="Montserrat"/>
                <a:cs typeface="Montserrat"/>
                <a:sym typeface="Montserrat"/>
              </a:rPr>
              <a:t>and Map widget</a:t>
            </a:r>
            <a:r>
              <a:rPr lang="fr" sz="2000" i="1" dirty="0">
                <a:solidFill>
                  <a:schemeClr val="dk2"/>
                </a:solidFill>
                <a:latin typeface="Montserrat"/>
                <a:ea typeface="Montserrat"/>
                <a:cs typeface="Montserrat"/>
                <a:sym typeface="Montserrat"/>
              </a:rPr>
              <a:t>:</a:t>
            </a:r>
            <a:endParaRPr sz="2000" i="1"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2000" i="1"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The main issue was the integration of a map in a Tkinter GUI. Firstly, we wanted to integrate a web page into the interface, but we failed to find a way to do so. Hence, we found another solution with a map widget that we have adapted.</a:t>
            </a:r>
            <a:endParaRPr sz="1800" dirty="0">
              <a:solidFill>
                <a:schemeClr val="dk2"/>
              </a:solidFill>
              <a:latin typeface="Montserrat"/>
              <a:ea typeface="Montserrat"/>
              <a:cs typeface="Montserrat"/>
              <a:sym typeface="Montserrat"/>
            </a:endParaRPr>
          </a:p>
        </p:txBody>
      </p:sp>
      <p:pic>
        <p:nvPicPr>
          <p:cNvPr id="651" name="Google Shape;651;p76"/>
          <p:cNvPicPr preferRelativeResize="0"/>
          <p:nvPr>
            <p:custDataLst>
              <p:tags r:id="rId3"/>
            </p:custDataLst>
          </p:nvPr>
        </p:nvPicPr>
        <p:blipFill>
          <a:blip r:embed="rId6">
            <a:alphaModFix/>
          </a:blip>
          <a:stretch>
            <a:fillRect/>
          </a:stretch>
        </p:blipFill>
        <p:spPr>
          <a:xfrm>
            <a:off x="7087325" y="689850"/>
            <a:ext cx="887800" cy="88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9"/>
          <p:cNvSpPr txBox="1">
            <a:spLocks noGrp="1"/>
          </p:cNvSpPr>
          <p:nvPr>
            <p:ph type="title"/>
            <p:custDataLst>
              <p:tags r:id="rId1"/>
            </p:custDataLst>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t>Table of contents</a:t>
            </a:r>
            <a:endParaRPr dirty="0"/>
          </a:p>
        </p:txBody>
      </p:sp>
      <p:sp>
        <p:nvSpPr>
          <p:cNvPr id="508" name="Google Shape;508;p59"/>
          <p:cNvSpPr txBox="1">
            <a:spLocks noGrp="1"/>
          </p:cNvSpPr>
          <p:nvPr>
            <p:ph type="subTitle" idx="3"/>
            <p:custDataLst>
              <p:tags r:id="rId2"/>
            </p:custDataLst>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Our project</a:t>
            </a:r>
            <a:endParaRPr dirty="0"/>
          </a:p>
        </p:txBody>
      </p:sp>
      <p:sp>
        <p:nvSpPr>
          <p:cNvPr id="509" name="Google Shape;509;p59"/>
          <p:cNvSpPr txBox="1">
            <a:spLocks noGrp="1"/>
          </p:cNvSpPr>
          <p:nvPr>
            <p:ph type="subTitle" idx="1"/>
            <p:custDataLst>
              <p:tags r:id="rId3"/>
            </p:custDataLst>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Demonstration</a:t>
            </a:r>
            <a:endParaRPr/>
          </a:p>
        </p:txBody>
      </p:sp>
      <p:sp>
        <p:nvSpPr>
          <p:cNvPr id="510" name="Google Shape;510;p59"/>
          <p:cNvSpPr txBox="1">
            <a:spLocks noGrp="1"/>
          </p:cNvSpPr>
          <p:nvPr>
            <p:ph type="subTitle" idx="2"/>
            <p:custDataLst>
              <p:tags r:id="rId4"/>
            </p:custDataLst>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A presentation video of our application running</a:t>
            </a:r>
            <a:endParaRPr/>
          </a:p>
        </p:txBody>
      </p:sp>
      <p:sp>
        <p:nvSpPr>
          <p:cNvPr id="511" name="Google Shape;511;p59"/>
          <p:cNvSpPr txBox="1">
            <a:spLocks noGrp="1"/>
          </p:cNvSpPr>
          <p:nvPr>
            <p:ph type="subTitle" idx="4"/>
            <p:custDataLst>
              <p:tags r:id="rId5"/>
            </p:custDataLst>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Reasons, features and explanation of the project</a:t>
            </a:r>
            <a:endParaRPr/>
          </a:p>
        </p:txBody>
      </p:sp>
      <p:sp>
        <p:nvSpPr>
          <p:cNvPr id="512" name="Google Shape;512;p59"/>
          <p:cNvSpPr txBox="1">
            <a:spLocks noGrp="1"/>
          </p:cNvSpPr>
          <p:nvPr>
            <p:ph type="subTitle" idx="5"/>
            <p:custDataLst>
              <p:tags r:id="rId6"/>
            </p:custDataLst>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Backlog</a:t>
            </a:r>
            <a:endParaRPr/>
          </a:p>
        </p:txBody>
      </p:sp>
      <p:sp>
        <p:nvSpPr>
          <p:cNvPr id="513" name="Google Shape;513;p59"/>
          <p:cNvSpPr txBox="1">
            <a:spLocks noGrp="1"/>
          </p:cNvSpPr>
          <p:nvPr>
            <p:ph type="subTitle" idx="6"/>
            <p:custDataLst>
              <p:tags r:id="rId7"/>
            </p:custDataLst>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Possible future enhancements</a:t>
            </a:r>
            <a:endParaRPr/>
          </a:p>
        </p:txBody>
      </p:sp>
      <p:sp>
        <p:nvSpPr>
          <p:cNvPr id="514" name="Google Shape;514;p59"/>
          <p:cNvSpPr txBox="1">
            <a:spLocks noGrp="1"/>
          </p:cNvSpPr>
          <p:nvPr>
            <p:ph type="subTitle" idx="7"/>
            <p:custDataLst>
              <p:tags r:id="rId8"/>
            </p:custDataLst>
          </p:nvPr>
        </p:nvSpPr>
        <p:spPr>
          <a:xfrm>
            <a:off x="1539825" y="3723950"/>
            <a:ext cx="27216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Progress overview</a:t>
            </a:r>
            <a:endParaRPr/>
          </a:p>
        </p:txBody>
      </p:sp>
      <p:sp>
        <p:nvSpPr>
          <p:cNvPr id="515" name="Google Shape;515;p59"/>
          <p:cNvSpPr txBox="1">
            <a:spLocks noGrp="1"/>
          </p:cNvSpPr>
          <p:nvPr>
            <p:ph type="subTitle" idx="8"/>
            <p:custDataLst>
              <p:tags r:id="rId9"/>
            </p:custDataLst>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a:t>Team contribution, problems and solutions</a:t>
            </a:r>
            <a:endParaRPr dirty="0"/>
          </a:p>
        </p:txBody>
      </p:sp>
      <p:sp>
        <p:nvSpPr>
          <p:cNvPr id="516" name="Google Shape;516;p59"/>
          <p:cNvSpPr txBox="1">
            <a:spLocks noGrp="1"/>
          </p:cNvSpPr>
          <p:nvPr>
            <p:ph type="title" idx="9"/>
            <p:custDataLst>
              <p:tags r:id="rId10"/>
            </p:custDataLst>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01</a:t>
            </a:r>
            <a:endParaRPr/>
          </a:p>
        </p:txBody>
      </p:sp>
      <p:sp>
        <p:nvSpPr>
          <p:cNvPr id="517" name="Google Shape;517;p59"/>
          <p:cNvSpPr txBox="1">
            <a:spLocks noGrp="1"/>
          </p:cNvSpPr>
          <p:nvPr>
            <p:ph type="title" idx="13"/>
            <p:custDataLst>
              <p:tags r:id="rId11"/>
            </p:custDataLst>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02</a:t>
            </a:r>
            <a:endParaRPr/>
          </a:p>
        </p:txBody>
      </p:sp>
      <p:sp>
        <p:nvSpPr>
          <p:cNvPr id="518" name="Google Shape;518;p59"/>
          <p:cNvSpPr txBox="1">
            <a:spLocks noGrp="1"/>
          </p:cNvSpPr>
          <p:nvPr>
            <p:ph type="title" idx="14"/>
            <p:custDataLst>
              <p:tags r:id="rId12"/>
            </p:custDataLst>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03</a:t>
            </a:r>
            <a:endParaRPr/>
          </a:p>
        </p:txBody>
      </p:sp>
      <p:sp>
        <p:nvSpPr>
          <p:cNvPr id="519" name="Google Shape;519;p59"/>
          <p:cNvSpPr txBox="1">
            <a:spLocks noGrp="1"/>
          </p:cNvSpPr>
          <p:nvPr>
            <p:ph type="title" idx="15"/>
            <p:custDataLst>
              <p:tags r:id="rId13"/>
            </p:custDataLst>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7"/>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3800">
                <a:solidFill>
                  <a:schemeClr val="accent1"/>
                </a:solidFill>
              </a:rPr>
              <a:t>Reflection Points</a:t>
            </a:r>
            <a:endParaRPr sz="3800">
              <a:solidFill>
                <a:schemeClr val="accent1"/>
              </a:solidFill>
            </a:endParaRPr>
          </a:p>
        </p:txBody>
      </p:sp>
      <p:sp>
        <p:nvSpPr>
          <p:cNvPr id="657" name="Google Shape;657;p77"/>
          <p:cNvSpPr txBox="1"/>
          <p:nvPr>
            <p:custDataLst>
              <p:tags r:id="rId2"/>
            </p:custDataLst>
          </p:nvPr>
        </p:nvSpPr>
        <p:spPr>
          <a:xfrm>
            <a:off x="613600" y="1191225"/>
            <a:ext cx="7448700" cy="31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000" i="1" dirty="0">
                <a:solidFill>
                  <a:schemeClr val="dk2"/>
                </a:solidFill>
                <a:latin typeface="Montserrat"/>
                <a:ea typeface="Montserrat"/>
                <a:cs typeface="Montserrat"/>
                <a:sym typeface="Montserrat"/>
              </a:rPr>
              <a:t>Weather API:</a:t>
            </a:r>
            <a:endParaRPr sz="2000" i="1"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1"/>
                </a:solidFill>
                <a:latin typeface="Montserrat"/>
                <a:ea typeface="Montserrat"/>
                <a:cs typeface="Montserrat"/>
                <a:sym typeface="Montserrat"/>
              </a:rPr>
              <a:t>For the OpenWeatherMap API, no issue reported. It was pretty smooth and fast to implement.</a:t>
            </a:r>
            <a:endParaRPr sz="18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dk2"/>
              </a:solidFill>
              <a:latin typeface="Montserrat"/>
              <a:ea typeface="Montserrat"/>
              <a:cs typeface="Montserrat"/>
              <a:sym typeface="Montserrat"/>
            </a:endParaRPr>
          </a:p>
          <a:p>
            <a:pPr marL="0" lvl="0" indent="0" algn="l" rtl="0">
              <a:spcBef>
                <a:spcPts val="0"/>
              </a:spcBef>
              <a:spcAft>
                <a:spcPts val="0"/>
              </a:spcAft>
              <a:buNone/>
            </a:pPr>
            <a:r>
              <a:rPr lang="fr" sz="2000" i="1" dirty="0">
                <a:solidFill>
                  <a:schemeClr val="dk2"/>
                </a:solidFill>
                <a:latin typeface="Montserrat"/>
                <a:ea typeface="Montserrat"/>
                <a:cs typeface="Montserrat"/>
                <a:sym typeface="Montserrat"/>
              </a:rPr>
              <a:t>Gas station API:</a:t>
            </a:r>
            <a:endParaRPr sz="2000" i="1"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1"/>
                </a:solidFill>
                <a:latin typeface="Montserrat"/>
                <a:ea typeface="Montserrat"/>
                <a:cs typeface="Montserrat"/>
                <a:sym typeface="Montserrat"/>
              </a:rPr>
              <a:t>Despite efforts, a global API for gas stations was not found. However, an alternative solution was implemented to focus on functionality within the USA. No other issues were encountered.</a:t>
            </a:r>
            <a:endParaRPr sz="1800" dirty="0">
              <a:solidFill>
                <a:schemeClr val="dk1"/>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dk2"/>
              </a:solidFill>
              <a:latin typeface="Montserrat"/>
              <a:ea typeface="Montserrat"/>
              <a:cs typeface="Montserrat"/>
              <a:sym typeface="Montserrat"/>
            </a:endParaRPr>
          </a:p>
        </p:txBody>
      </p:sp>
      <p:pic>
        <p:nvPicPr>
          <p:cNvPr id="658" name="Google Shape;658;p77"/>
          <p:cNvPicPr preferRelativeResize="0"/>
          <p:nvPr>
            <p:custDataLst>
              <p:tags r:id="rId3"/>
            </p:custDataLst>
          </p:nvPr>
        </p:nvPicPr>
        <p:blipFill>
          <a:blip r:embed="rId6">
            <a:alphaModFix/>
          </a:blip>
          <a:stretch>
            <a:fillRect/>
          </a:stretch>
        </p:blipFill>
        <p:spPr>
          <a:xfrm>
            <a:off x="7087325" y="689850"/>
            <a:ext cx="887800" cy="88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8"/>
          <p:cNvSpPr txBox="1">
            <a:spLocks noGrp="1"/>
          </p:cNvSpPr>
          <p:nvPr>
            <p:ph type="title"/>
            <p:custDataLst>
              <p:tags r:id="rId1"/>
            </p:custDataLst>
          </p:nvPr>
        </p:nvSpPr>
        <p:spPr>
          <a:xfrm>
            <a:off x="628925" y="1212775"/>
            <a:ext cx="7801800" cy="3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000" i="1" dirty="0">
                <a:solidFill>
                  <a:schemeClr val="dk2"/>
                </a:solidFill>
                <a:latin typeface="Montserrat"/>
                <a:ea typeface="Montserrat"/>
                <a:cs typeface="Montserrat"/>
                <a:sym typeface="Montserrat"/>
              </a:rPr>
              <a:t>Airports API:</a:t>
            </a:r>
            <a:endParaRPr sz="2000" i="1" dirty="0">
              <a:solidFill>
                <a:schemeClr val="dk2"/>
              </a:solidFill>
              <a:latin typeface="Montserrat"/>
              <a:ea typeface="Montserrat"/>
              <a:cs typeface="Montserrat"/>
              <a:sym typeface="Montserrat"/>
            </a:endParaRPr>
          </a:p>
          <a:p>
            <a:pPr marL="457200" lvl="0" indent="0" algn="l" rtl="0">
              <a:lnSpc>
                <a:spcPct val="115000"/>
              </a:lnSpc>
              <a:spcBef>
                <a:spcPts val="1500"/>
              </a:spcBef>
              <a:spcAft>
                <a:spcPts val="0"/>
              </a:spcAft>
              <a:buNone/>
            </a:pPr>
            <a:r>
              <a:rPr lang="fr" sz="1200" dirty="0">
                <a:solidFill>
                  <a:srgbClr val="0D0D0D"/>
                </a:solidFill>
                <a:latin typeface="Montserrat"/>
                <a:ea typeface="Montserrat"/>
                <a:cs typeface="Montserrat"/>
                <a:sym typeface="Montserrat"/>
              </a:rPr>
              <a:t>The first issue we encountered pertained to understanding the pagination system of the API. Initially, we mistakenly assumed that incre</a:t>
            </a:r>
            <a:r>
              <a:rPr lang="fr-FR" sz="1200" dirty="0">
                <a:solidFill>
                  <a:srgbClr val="0D0D0D"/>
                </a:solidFill>
                <a:latin typeface="Montserrat"/>
                <a:ea typeface="Montserrat"/>
                <a:cs typeface="Montserrat"/>
                <a:sym typeface="Montserrat"/>
              </a:rPr>
              <a:t>as</a:t>
            </a:r>
            <a:r>
              <a:rPr lang="fr" sz="1200" dirty="0">
                <a:solidFill>
                  <a:srgbClr val="0D0D0D"/>
                </a:solidFill>
                <a:latin typeface="Montserrat"/>
                <a:ea typeface="Montserrat"/>
                <a:cs typeface="Montserrat"/>
                <a:sym typeface="Montserrat"/>
              </a:rPr>
              <a:t>ing the offset parameter </a:t>
            </a:r>
            <a:r>
              <a:rPr lang="fr-FR" sz="1200" dirty="0">
                <a:solidFill>
                  <a:srgbClr val="0D0D0D"/>
                </a:solidFill>
                <a:latin typeface="Montserrat"/>
                <a:ea typeface="Montserrat"/>
                <a:cs typeface="Montserrat"/>
                <a:sym typeface="Montserrat"/>
              </a:rPr>
              <a:t>by one w</a:t>
            </a:r>
            <a:r>
              <a:rPr lang="fr" sz="1200" dirty="0">
                <a:solidFill>
                  <a:srgbClr val="0D0D0D"/>
                </a:solidFill>
                <a:latin typeface="Montserrat"/>
                <a:ea typeface="Montserrat"/>
                <a:cs typeface="Montserrat"/>
                <a:sym typeface="Montserrat"/>
              </a:rPr>
              <a:t>ould increase the results by 30. However, this was not the case, resulting in an excessive number of requests </a:t>
            </a:r>
            <a:r>
              <a:rPr lang="fr-FR" sz="1200" dirty="0">
                <a:solidFill>
                  <a:srgbClr val="0D0D0D"/>
                </a:solidFill>
                <a:latin typeface="Montserrat"/>
                <a:ea typeface="Montserrat"/>
                <a:cs typeface="Montserrat"/>
                <a:sym typeface="Montserrat"/>
              </a:rPr>
              <a:t>to </a:t>
            </a:r>
            <a:r>
              <a:rPr lang="fr-FR" sz="1200" dirty="0" err="1">
                <a:solidFill>
                  <a:srgbClr val="0D0D0D"/>
                </a:solidFill>
                <a:latin typeface="Montserrat"/>
                <a:ea typeface="Montserrat"/>
                <a:cs typeface="Montserrat"/>
                <a:sym typeface="Montserrat"/>
              </a:rPr>
              <a:t>be</a:t>
            </a:r>
            <a:r>
              <a:rPr lang="fr" sz="1200" dirty="0">
                <a:solidFill>
                  <a:srgbClr val="0D0D0D"/>
                </a:solidFill>
                <a:latin typeface="Montserrat"/>
                <a:ea typeface="Montserrat"/>
                <a:cs typeface="Montserrat"/>
                <a:sym typeface="Montserrat"/>
              </a:rPr>
              <a:t> sent and consequently slowing down the application.</a:t>
            </a:r>
            <a:endParaRPr sz="1200" dirty="0">
              <a:solidFill>
                <a:srgbClr val="0D0D0D"/>
              </a:solidFill>
              <a:latin typeface="Montserrat"/>
              <a:ea typeface="Montserrat"/>
              <a:cs typeface="Montserrat"/>
              <a:sym typeface="Montserrat"/>
            </a:endParaRPr>
          </a:p>
          <a:p>
            <a:pPr marL="457200" lvl="0" indent="0" algn="l" rtl="0">
              <a:lnSpc>
                <a:spcPct val="115000"/>
              </a:lnSpc>
              <a:spcBef>
                <a:spcPts val="1500"/>
              </a:spcBef>
              <a:spcAft>
                <a:spcPts val="0"/>
              </a:spcAft>
              <a:buNone/>
            </a:pPr>
            <a:r>
              <a:rPr lang="fr" sz="1200" dirty="0">
                <a:solidFill>
                  <a:srgbClr val="0D0D0D"/>
                </a:solidFill>
                <a:latin typeface="Montserrat"/>
                <a:ea typeface="Montserrat"/>
                <a:cs typeface="Montserrat"/>
                <a:sym typeface="Montserrat"/>
              </a:rPr>
              <a:t>The second issue arose from cities sharing the same name. This led to pulling airports from both cities, causing random airports to be displayed on the map. To address this, we refined the process to only showcase airports within a 50 km radius of the destination city. This was achieved by computing the distance between the airport coordinates and the city using the Haversine formula.</a:t>
            </a:r>
            <a:endParaRPr sz="1200" dirty="0">
              <a:solidFill>
                <a:srgbClr val="0D0D0D"/>
              </a:solidFill>
              <a:latin typeface="Montserrat"/>
              <a:ea typeface="Montserrat"/>
              <a:cs typeface="Montserrat"/>
              <a:sym typeface="Montserrat"/>
            </a:endParaRPr>
          </a:p>
          <a:p>
            <a:pPr marL="457200" lvl="0" indent="0" algn="l" rtl="0">
              <a:lnSpc>
                <a:spcPct val="115000"/>
              </a:lnSpc>
              <a:spcBef>
                <a:spcPts val="1500"/>
              </a:spcBef>
              <a:spcAft>
                <a:spcPts val="0"/>
              </a:spcAft>
              <a:buNone/>
            </a:pPr>
            <a:r>
              <a:rPr lang="fr" sz="1200" dirty="0">
                <a:solidFill>
                  <a:srgbClr val="0D0D0D"/>
                </a:solidFill>
                <a:latin typeface="Montserrat"/>
                <a:ea typeface="Montserrat"/>
                <a:cs typeface="Montserrat"/>
                <a:sym typeface="Montserrat"/>
              </a:rPr>
              <a:t>The final problem stemmed from the requirement for users to input the destination city name accurately. The airport API lacks support for autocorrection, necessitating precise city name input for proper airport retrieval.</a:t>
            </a:r>
            <a:endParaRPr sz="1200" dirty="0">
              <a:solidFill>
                <a:srgbClr val="0D0D0D"/>
              </a:solidFill>
              <a:latin typeface="Montserrat"/>
              <a:ea typeface="Montserrat"/>
              <a:cs typeface="Montserrat"/>
              <a:sym typeface="Montserrat"/>
            </a:endParaRPr>
          </a:p>
          <a:p>
            <a:pPr marL="0" lvl="0" indent="0" algn="l" rtl="0">
              <a:spcBef>
                <a:spcPts val="0"/>
              </a:spcBef>
              <a:spcAft>
                <a:spcPts val="0"/>
              </a:spcAft>
              <a:buNone/>
            </a:pPr>
            <a:endParaRPr sz="2000" i="1"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dirty="0"/>
          </a:p>
        </p:txBody>
      </p:sp>
      <p:sp>
        <p:nvSpPr>
          <p:cNvPr id="664" name="Google Shape;664;p78"/>
          <p:cNvSpPr txBox="1">
            <a:spLocks noGrp="1"/>
          </p:cNvSpPr>
          <p:nvPr>
            <p:ph type="title"/>
            <p:custDataLst>
              <p:tags r:id="rId2"/>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3800">
                <a:solidFill>
                  <a:schemeClr val="accent1"/>
                </a:solidFill>
              </a:rPr>
              <a:t>Reflection Points</a:t>
            </a:r>
            <a:endParaRPr sz="3800">
              <a:solidFill>
                <a:schemeClr val="accent1"/>
              </a:solidFill>
            </a:endParaRPr>
          </a:p>
        </p:txBody>
      </p:sp>
      <p:pic>
        <p:nvPicPr>
          <p:cNvPr id="665" name="Google Shape;665;p78"/>
          <p:cNvPicPr preferRelativeResize="0"/>
          <p:nvPr>
            <p:custDataLst>
              <p:tags r:id="rId3"/>
            </p:custDataLst>
          </p:nvPr>
        </p:nvPicPr>
        <p:blipFill>
          <a:blip r:embed="rId6">
            <a:alphaModFix/>
          </a:blip>
          <a:stretch>
            <a:fillRect/>
          </a:stretch>
        </p:blipFill>
        <p:spPr>
          <a:xfrm>
            <a:off x="7087325" y="689850"/>
            <a:ext cx="887800" cy="88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9"/>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3800">
                <a:solidFill>
                  <a:schemeClr val="accent1"/>
                </a:solidFill>
              </a:rPr>
              <a:t>What have we learned</a:t>
            </a:r>
            <a:endParaRPr sz="3800">
              <a:solidFill>
                <a:schemeClr val="accent1"/>
              </a:solidFill>
            </a:endParaRPr>
          </a:p>
        </p:txBody>
      </p:sp>
      <p:sp>
        <p:nvSpPr>
          <p:cNvPr id="671" name="Google Shape;671;p79"/>
          <p:cNvSpPr txBox="1"/>
          <p:nvPr>
            <p:custDataLst>
              <p:tags r:id="rId2"/>
            </p:custDataLst>
          </p:nvPr>
        </p:nvSpPr>
        <p:spPr>
          <a:xfrm>
            <a:off x="713225" y="1976838"/>
            <a:ext cx="7448700" cy="11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000" i="1" dirty="0">
                <a:solidFill>
                  <a:schemeClr val="dk2"/>
                </a:solidFill>
                <a:latin typeface="Montserrat"/>
                <a:ea typeface="Montserrat"/>
                <a:cs typeface="Montserrat"/>
                <a:sym typeface="Montserrat"/>
              </a:rPr>
              <a:t>Thanks to this team project, we have learned how to call various APIs in</a:t>
            </a:r>
            <a:r>
              <a:rPr lang="fr-FR" sz="2000" i="1" dirty="0">
                <a:solidFill>
                  <a:schemeClr val="dk2"/>
                </a:solidFill>
                <a:latin typeface="Montserrat"/>
                <a:ea typeface="Montserrat"/>
                <a:cs typeface="Montserrat"/>
                <a:sym typeface="Montserrat"/>
              </a:rPr>
              <a:t> P</a:t>
            </a:r>
            <a:r>
              <a:rPr lang="fr" sz="2000" i="1" dirty="0">
                <a:solidFill>
                  <a:schemeClr val="dk2"/>
                </a:solidFill>
                <a:latin typeface="Montserrat"/>
                <a:ea typeface="Montserrat"/>
                <a:cs typeface="Montserrat"/>
                <a:sym typeface="Montserrat"/>
              </a:rPr>
              <a:t>ython</a:t>
            </a:r>
            <a:r>
              <a:rPr lang="fr-FR" sz="2000" i="1" dirty="0">
                <a:solidFill>
                  <a:schemeClr val="dk2"/>
                </a:solidFill>
                <a:latin typeface="Montserrat"/>
                <a:ea typeface="Montserrat"/>
                <a:cs typeface="Montserrat"/>
                <a:sym typeface="Montserrat"/>
              </a:rPr>
              <a:t>,</a:t>
            </a:r>
            <a:r>
              <a:rPr lang="fr" sz="2000" i="1" dirty="0">
                <a:solidFill>
                  <a:schemeClr val="dk2"/>
                </a:solidFill>
                <a:latin typeface="Montserrat"/>
                <a:ea typeface="Montserrat"/>
                <a:cs typeface="Montserrat"/>
                <a:sym typeface="Montserrat"/>
              </a:rPr>
              <a:t> as well as created a user-friendly interface.</a:t>
            </a:r>
            <a:endParaRPr sz="1800" dirty="0">
              <a:solidFill>
                <a:schemeClr val="dk2"/>
              </a:solidFill>
              <a:latin typeface="Montserrat"/>
              <a:ea typeface="Montserrat"/>
              <a:cs typeface="Montserrat"/>
              <a:sym typeface="Montserrat"/>
            </a:endParaRPr>
          </a:p>
        </p:txBody>
      </p:sp>
      <p:pic>
        <p:nvPicPr>
          <p:cNvPr id="672" name="Google Shape;672;p79"/>
          <p:cNvPicPr preferRelativeResize="0"/>
          <p:nvPr>
            <p:custDataLst>
              <p:tags r:id="rId3"/>
            </p:custDataLst>
          </p:nvPr>
        </p:nvPicPr>
        <p:blipFill>
          <a:blip r:embed="rId7">
            <a:alphaModFix/>
          </a:blip>
          <a:stretch>
            <a:fillRect/>
          </a:stretch>
        </p:blipFill>
        <p:spPr>
          <a:xfrm>
            <a:off x="7235775" y="630588"/>
            <a:ext cx="926150" cy="926150"/>
          </a:xfrm>
          <a:prstGeom prst="rect">
            <a:avLst/>
          </a:prstGeom>
          <a:noFill/>
          <a:ln>
            <a:noFill/>
          </a:ln>
        </p:spPr>
      </p:pic>
      <p:pic>
        <p:nvPicPr>
          <p:cNvPr id="673" name="Google Shape;673;p79"/>
          <p:cNvPicPr preferRelativeResize="0"/>
          <p:nvPr>
            <p:custDataLst>
              <p:tags r:id="rId4"/>
            </p:custDataLst>
          </p:nvPr>
        </p:nvPicPr>
        <p:blipFill>
          <a:blip r:embed="rId8">
            <a:alphaModFix/>
          </a:blip>
          <a:stretch>
            <a:fillRect/>
          </a:stretch>
        </p:blipFill>
        <p:spPr>
          <a:xfrm>
            <a:off x="3802876" y="3134350"/>
            <a:ext cx="1269400" cy="12693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0"/>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Backlog</a:t>
            </a:r>
            <a:endParaRPr sz="3800">
              <a:solidFill>
                <a:schemeClr val="accent1"/>
              </a:solidFill>
            </a:endParaRPr>
          </a:p>
        </p:txBody>
      </p:sp>
      <p:sp>
        <p:nvSpPr>
          <p:cNvPr id="679" name="Google Shape;679;p80"/>
          <p:cNvSpPr txBox="1"/>
          <p:nvPr>
            <p:custDataLst>
              <p:tags r:id="rId2"/>
            </p:custDataLst>
          </p:nvPr>
        </p:nvSpPr>
        <p:spPr>
          <a:xfrm>
            <a:off x="900350" y="1361075"/>
            <a:ext cx="75840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700" dirty="0">
                <a:solidFill>
                  <a:schemeClr val="dk2"/>
                </a:solidFill>
                <a:latin typeface="Montserrat"/>
                <a:ea typeface="Montserrat"/>
                <a:cs typeface="Montserrat"/>
                <a:sym typeface="Montserrat"/>
              </a:rPr>
              <a:t>Our application can still be improved with a few small adjustments.</a:t>
            </a:r>
            <a:endParaRPr sz="1700" dirty="0">
              <a:solidFill>
                <a:schemeClr val="dk2"/>
              </a:solidFill>
              <a:latin typeface="Montserrat"/>
              <a:ea typeface="Montserrat"/>
              <a:cs typeface="Montserrat"/>
              <a:sym typeface="Montserrat"/>
            </a:endParaRPr>
          </a:p>
          <a:p>
            <a:pPr marL="0" lvl="0" indent="0" algn="l" rtl="0">
              <a:spcBef>
                <a:spcPts val="0"/>
              </a:spcBef>
              <a:spcAft>
                <a:spcPts val="0"/>
              </a:spcAft>
              <a:buNone/>
            </a:pPr>
            <a:r>
              <a:rPr lang="fr" sz="1700" dirty="0">
                <a:solidFill>
                  <a:schemeClr val="dk2"/>
                </a:solidFill>
                <a:latin typeface="Montserrat"/>
                <a:ea typeface="Montserrat"/>
                <a:cs typeface="Montserrat"/>
                <a:sym typeface="Montserrat"/>
              </a:rPr>
              <a:t>In the future, we could :</a:t>
            </a:r>
            <a:endParaRPr sz="17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500" dirty="0">
              <a:solidFill>
                <a:schemeClr val="dk2"/>
              </a:solidFill>
              <a:latin typeface="Montserrat"/>
              <a:ea typeface="Montserrat"/>
              <a:cs typeface="Montserrat"/>
              <a:sym typeface="Montserrat"/>
            </a:endParaRPr>
          </a:p>
          <a:p>
            <a:pPr marL="457200" lvl="0" indent="-336550" algn="l" rtl="0">
              <a:spcBef>
                <a:spcPts val="0"/>
              </a:spcBef>
              <a:spcAft>
                <a:spcPts val="0"/>
              </a:spcAft>
              <a:buClr>
                <a:schemeClr val="dk2"/>
              </a:buClr>
              <a:buSzPts val="1700"/>
              <a:buFont typeface="Montserrat"/>
              <a:buChar char="-"/>
            </a:pPr>
            <a:r>
              <a:rPr lang="fr" sz="1700" dirty="0">
                <a:solidFill>
                  <a:schemeClr val="dk2"/>
                </a:solidFill>
                <a:latin typeface="Montserrat"/>
                <a:ea typeface="Montserrat"/>
                <a:cs typeface="Montserrat"/>
                <a:sym typeface="Montserrat"/>
              </a:rPr>
              <a:t>Show the airport markers only when the airport tab is triggered in order not to overload the map	</a:t>
            </a:r>
            <a:endParaRPr sz="1700" dirty="0">
              <a:solidFill>
                <a:schemeClr val="dk2"/>
              </a:solidFill>
              <a:latin typeface="Montserrat"/>
              <a:ea typeface="Montserrat"/>
              <a:cs typeface="Montserrat"/>
              <a:sym typeface="Montserrat"/>
            </a:endParaRPr>
          </a:p>
          <a:p>
            <a:pPr marL="457200" lvl="0" indent="0" algn="l" rtl="0">
              <a:spcBef>
                <a:spcPts val="0"/>
              </a:spcBef>
              <a:spcAft>
                <a:spcPts val="0"/>
              </a:spcAft>
              <a:buNone/>
            </a:pPr>
            <a:r>
              <a:rPr lang="fr" sz="1700" dirty="0">
                <a:solidFill>
                  <a:schemeClr val="dk2"/>
                </a:solidFill>
                <a:latin typeface="Montserrat"/>
                <a:ea typeface="Montserrat"/>
                <a:cs typeface="Montserrat"/>
                <a:sym typeface="Montserrat"/>
              </a:rPr>
              <a:t>And same with the gas station</a:t>
            </a:r>
            <a:endParaRPr sz="500" dirty="0">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500" dirty="0">
                <a:solidFill>
                  <a:schemeClr val="dk2"/>
                </a:solidFill>
                <a:latin typeface="Montserrat"/>
                <a:ea typeface="Montserrat"/>
                <a:cs typeface="Montserrat"/>
                <a:sym typeface="Montserrat"/>
              </a:rPr>
              <a:t> </a:t>
            </a:r>
            <a:endParaRPr sz="500" dirty="0">
              <a:solidFill>
                <a:schemeClr val="dk2"/>
              </a:solidFill>
              <a:latin typeface="Montserrat"/>
              <a:ea typeface="Montserrat"/>
              <a:cs typeface="Montserrat"/>
              <a:sym typeface="Montserrat"/>
            </a:endParaRPr>
          </a:p>
          <a:p>
            <a:pPr marL="457200" lvl="0" indent="-336550" algn="l" rtl="0">
              <a:spcBef>
                <a:spcPts val="0"/>
              </a:spcBef>
              <a:spcAft>
                <a:spcPts val="0"/>
              </a:spcAft>
              <a:buClr>
                <a:schemeClr val="dk2"/>
              </a:buClr>
              <a:buSzPts val="1700"/>
              <a:buFont typeface="Montserrat"/>
              <a:buChar char="-"/>
            </a:pPr>
            <a:r>
              <a:rPr lang="fr" sz="1700" dirty="0">
                <a:solidFill>
                  <a:schemeClr val="dk2"/>
                </a:solidFill>
                <a:latin typeface="Montserrat"/>
                <a:ea typeface="Montserrat"/>
                <a:cs typeface="Montserrat"/>
                <a:sym typeface="Montserrat"/>
              </a:rPr>
              <a:t>Give the option to the user to show the airport markers near the starting</a:t>
            </a:r>
            <a:endParaRPr sz="1700" dirty="0">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500" dirty="0">
              <a:solidFill>
                <a:schemeClr val="dk2"/>
              </a:solidFill>
              <a:latin typeface="Montserrat"/>
              <a:ea typeface="Montserrat"/>
              <a:cs typeface="Montserrat"/>
              <a:sym typeface="Montserrat"/>
            </a:endParaRPr>
          </a:p>
          <a:p>
            <a:pPr marL="457200" lvl="0" indent="-336550" algn="l" rtl="0">
              <a:spcBef>
                <a:spcPts val="0"/>
              </a:spcBef>
              <a:spcAft>
                <a:spcPts val="0"/>
              </a:spcAft>
              <a:buClr>
                <a:schemeClr val="dk2"/>
              </a:buClr>
              <a:buSzPts val="1700"/>
              <a:buFont typeface="Montserrat"/>
              <a:buChar char="-"/>
            </a:pPr>
            <a:r>
              <a:rPr lang="fr" sz="1700" dirty="0">
                <a:solidFill>
                  <a:schemeClr val="dk2"/>
                </a:solidFill>
                <a:latin typeface="Montserrat"/>
                <a:ea typeface="Montserrat"/>
                <a:cs typeface="Montserrat"/>
                <a:sym typeface="Montserrat"/>
              </a:rPr>
              <a:t>Use threads to reduce the loading time</a:t>
            </a:r>
            <a:endParaRPr sz="1700" dirty="0">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500" dirty="0">
              <a:solidFill>
                <a:schemeClr val="dk2"/>
              </a:solidFill>
              <a:latin typeface="Montserrat"/>
              <a:ea typeface="Montserrat"/>
              <a:cs typeface="Montserrat"/>
              <a:sym typeface="Montserrat"/>
            </a:endParaRPr>
          </a:p>
          <a:p>
            <a:pPr marL="457200" lvl="0" indent="-336550" algn="l" rtl="0">
              <a:spcBef>
                <a:spcPts val="0"/>
              </a:spcBef>
              <a:spcAft>
                <a:spcPts val="0"/>
              </a:spcAft>
              <a:buClr>
                <a:schemeClr val="dk2"/>
              </a:buClr>
              <a:buSzPts val="1700"/>
              <a:buFont typeface="Montserrat"/>
              <a:buChar char="-"/>
            </a:pPr>
            <a:r>
              <a:rPr lang="fr" sz="1700" dirty="0">
                <a:solidFill>
                  <a:schemeClr val="dk2"/>
                </a:solidFill>
                <a:latin typeface="Montserrat"/>
                <a:ea typeface="Montserrat"/>
                <a:cs typeface="Montserrat"/>
                <a:sym typeface="Montserrat"/>
              </a:rPr>
              <a:t>Add a dynamic marker update for gas station</a:t>
            </a:r>
            <a:r>
              <a:rPr lang="fr-FR" sz="1700" dirty="0">
                <a:solidFill>
                  <a:schemeClr val="dk2"/>
                </a:solidFill>
                <a:latin typeface="Montserrat"/>
                <a:ea typeface="Montserrat"/>
                <a:cs typeface="Montserrat"/>
                <a:sym typeface="Montserrat"/>
              </a:rPr>
              <a:t>s </a:t>
            </a:r>
            <a:r>
              <a:rPr lang="fr" sz="1700" dirty="0">
                <a:solidFill>
                  <a:schemeClr val="dk2"/>
                </a:solidFill>
                <a:latin typeface="Montserrat"/>
                <a:ea typeface="Montserrat"/>
                <a:cs typeface="Montserrat"/>
                <a:sym typeface="Montserrat"/>
              </a:rPr>
              <a:t>in order to update these markers based on user map vie</a:t>
            </a:r>
            <a:r>
              <a:rPr lang="fr-FR" sz="1700" dirty="0">
                <a:solidFill>
                  <a:schemeClr val="dk2"/>
                </a:solidFill>
                <a:latin typeface="Montserrat"/>
                <a:ea typeface="Montserrat"/>
                <a:cs typeface="Montserrat"/>
                <a:sym typeface="Montserrat"/>
              </a:rPr>
              <a:t>w.</a:t>
            </a:r>
            <a:endParaRPr sz="1700" dirty="0">
              <a:solidFill>
                <a:schemeClr val="dk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1"/>
          <p:cNvSpPr txBox="1">
            <a:spLocks noGrp="1"/>
          </p:cNvSpPr>
          <p:nvPr>
            <p:ph type="title"/>
            <p:custDataLst>
              <p:tags r:id="rId1"/>
            </p:custDataLst>
          </p:nvPr>
        </p:nvSpPr>
        <p:spPr>
          <a:xfrm>
            <a:off x="2328300" y="1681775"/>
            <a:ext cx="431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sz="5000">
                <a:solidFill>
                  <a:schemeClr val="accent1"/>
                </a:solidFill>
              </a:rPr>
              <a:t>Thank you for your attention</a:t>
            </a:r>
            <a:endParaRPr sz="5000">
              <a:solidFill>
                <a:schemeClr val="accent1"/>
              </a:solidFill>
            </a:endParaRPr>
          </a:p>
        </p:txBody>
      </p:sp>
      <p:pic>
        <p:nvPicPr>
          <p:cNvPr id="685" name="Google Shape;685;p81"/>
          <p:cNvPicPr preferRelativeResize="0"/>
          <p:nvPr>
            <p:custDataLst>
              <p:tags r:id="rId2"/>
            </p:custDataLst>
          </p:nvPr>
        </p:nvPicPr>
        <p:blipFill>
          <a:blip r:embed="rId6">
            <a:alphaModFix/>
          </a:blip>
          <a:stretch>
            <a:fillRect/>
          </a:stretch>
        </p:blipFill>
        <p:spPr>
          <a:xfrm>
            <a:off x="470500" y="937050"/>
            <a:ext cx="1041275" cy="1041275"/>
          </a:xfrm>
          <a:prstGeom prst="rect">
            <a:avLst/>
          </a:prstGeom>
          <a:noFill/>
          <a:ln>
            <a:noFill/>
          </a:ln>
        </p:spPr>
      </p:pic>
      <p:sp>
        <p:nvSpPr>
          <p:cNvPr id="686" name="Google Shape;686;p81"/>
          <p:cNvSpPr txBox="1"/>
          <p:nvPr>
            <p:custDataLst>
              <p:tags r:id="rId3"/>
            </p:custDataLst>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0"/>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525" name="Google Shape;525;p60"/>
          <p:cNvSpPr txBox="1"/>
          <p:nvPr>
            <p:custDataLst>
              <p:tags r:id="rId2"/>
            </p:custDataLst>
          </p:nvPr>
        </p:nvSpPr>
        <p:spPr>
          <a:xfrm>
            <a:off x="668700" y="2052825"/>
            <a:ext cx="7590600" cy="1661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A GUI for API request</a:t>
            </a:r>
            <a:endParaRPr sz="18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6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Aims to make it easier for the user to make request to the given APIs</a:t>
            </a:r>
            <a:endParaRPr sz="18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6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Help the user get to the right place with the right pat</a:t>
            </a:r>
            <a:r>
              <a:rPr lang="fr-FR" sz="1800" dirty="0">
                <a:solidFill>
                  <a:schemeClr val="dk2"/>
                </a:solidFill>
                <a:latin typeface="Montserrat"/>
                <a:ea typeface="Montserrat"/>
                <a:cs typeface="Montserrat"/>
                <a:sym typeface="Montserrat"/>
              </a:rPr>
              <a:t>h.</a:t>
            </a:r>
            <a:endParaRPr sz="1800" dirty="0">
              <a:solidFill>
                <a:schemeClr val="dk2"/>
              </a:solidFill>
              <a:latin typeface="Montserrat"/>
              <a:ea typeface="Montserrat"/>
              <a:cs typeface="Montserrat"/>
              <a:sym typeface="Montserrat"/>
            </a:endParaRPr>
          </a:p>
        </p:txBody>
      </p:sp>
      <p:sp>
        <p:nvSpPr>
          <p:cNvPr id="526" name="Google Shape;526;p60"/>
          <p:cNvSpPr txBox="1"/>
          <p:nvPr>
            <p:custDataLst>
              <p:tags r:id="rId3"/>
            </p:custDataLst>
          </p:nvPr>
        </p:nvSpPr>
        <p:spPr>
          <a:xfrm>
            <a:off x="713225" y="1253450"/>
            <a:ext cx="4200900" cy="5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i="1">
                <a:solidFill>
                  <a:schemeClr val="dk2"/>
                </a:solidFill>
                <a:latin typeface="Montserrat"/>
                <a:ea typeface="Montserrat"/>
                <a:cs typeface="Montserrat"/>
                <a:sym typeface="Montserrat"/>
              </a:rPr>
              <a:t>Goal</a:t>
            </a:r>
            <a:endParaRPr sz="1800" i="1">
              <a:solidFill>
                <a:schemeClr val="dk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1"/>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pic>
        <p:nvPicPr>
          <p:cNvPr id="532" name="Google Shape;532;p61"/>
          <p:cNvPicPr preferRelativeResize="0"/>
          <p:nvPr>
            <p:custDataLst>
              <p:tags r:id="rId2"/>
            </p:custDataLst>
          </p:nvPr>
        </p:nvPicPr>
        <p:blipFill>
          <a:blip r:embed="rId7">
            <a:alphaModFix/>
          </a:blip>
          <a:stretch>
            <a:fillRect/>
          </a:stretch>
        </p:blipFill>
        <p:spPr>
          <a:xfrm>
            <a:off x="713225" y="1775450"/>
            <a:ext cx="4898702" cy="2662551"/>
          </a:xfrm>
          <a:prstGeom prst="rect">
            <a:avLst/>
          </a:prstGeom>
          <a:noFill/>
          <a:ln>
            <a:noFill/>
          </a:ln>
          <a:effectLst>
            <a:outerShdw blurRad="57150" dist="19050" dir="5400000" algn="bl" rotWithShape="0">
              <a:srgbClr val="000000">
                <a:alpha val="50000"/>
              </a:srgbClr>
            </a:outerShdw>
          </a:effectLst>
        </p:spPr>
      </p:pic>
      <p:sp>
        <p:nvSpPr>
          <p:cNvPr id="533" name="Google Shape;533;p61"/>
          <p:cNvSpPr txBox="1"/>
          <p:nvPr>
            <p:custDataLst>
              <p:tags r:id="rId3"/>
            </p:custDataLst>
          </p:nvPr>
        </p:nvSpPr>
        <p:spPr>
          <a:xfrm>
            <a:off x="713225" y="1253450"/>
            <a:ext cx="4200900" cy="5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i="1">
                <a:solidFill>
                  <a:schemeClr val="dk2"/>
                </a:solidFill>
                <a:latin typeface="Montserrat"/>
                <a:ea typeface="Montserrat"/>
                <a:cs typeface="Montserrat"/>
                <a:sym typeface="Montserrat"/>
              </a:rPr>
              <a:t>Main Interface</a:t>
            </a:r>
            <a:endParaRPr sz="1800" i="1">
              <a:solidFill>
                <a:schemeClr val="dk2"/>
              </a:solidFill>
              <a:latin typeface="Montserrat"/>
              <a:ea typeface="Montserrat"/>
              <a:cs typeface="Montserrat"/>
              <a:sym typeface="Montserrat"/>
            </a:endParaRPr>
          </a:p>
        </p:txBody>
      </p:sp>
      <p:sp>
        <p:nvSpPr>
          <p:cNvPr id="534" name="Google Shape;534;p61"/>
          <p:cNvSpPr txBox="1"/>
          <p:nvPr>
            <p:custDataLst>
              <p:tags r:id="rId4"/>
            </p:custDataLst>
          </p:nvPr>
        </p:nvSpPr>
        <p:spPr>
          <a:xfrm>
            <a:off x="6022575" y="2069150"/>
            <a:ext cx="2553000" cy="26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dirty="0">
                <a:solidFill>
                  <a:schemeClr val="dk2"/>
                </a:solidFill>
                <a:latin typeface="Montserrat"/>
                <a:ea typeface="Montserrat"/>
                <a:cs typeface="Montserrat"/>
                <a:sym typeface="Montserrat"/>
              </a:rPr>
              <a:t>The UI is split in 3 distinct parts:</a:t>
            </a: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The input field</a:t>
            </a: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The map field</a:t>
            </a:r>
            <a:endParaRPr sz="1800" dirty="0">
              <a:solidFill>
                <a:schemeClr val="dk2"/>
              </a:solidFill>
              <a:latin typeface="Montserrat"/>
              <a:ea typeface="Montserrat"/>
              <a:cs typeface="Montserrat"/>
              <a:sym typeface="Montserrat"/>
            </a:endParaRPr>
          </a:p>
          <a:p>
            <a:pPr marL="457200" lvl="0" indent="-342900" algn="l" rtl="0">
              <a:spcBef>
                <a:spcPts val="0"/>
              </a:spcBef>
              <a:spcAft>
                <a:spcPts val="0"/>
              </a:spcAft>
              <a:buClr>
                <a:schemeClr val="dk2"/>
              </a:buClr>
              <a:buSzPts val="1800"/>
              <a:buFont typeface="Montserrat"/>
              <a:buChar char="-"/>
            </a:pPr>
            <a:r>
              <a:rPr lang="fr" sz="1800" dirty="0">
                <a:solidFill>
                  <a:schemeClr val="dk2"/>
                </a:solidFill>
                <a:latin typeface="Montserrat"/>
                <a:ea typeface="Montserrat"/>
                <a:cs typeface="Montserrat"/>
                <a:sym typeface="Montserrat"/>
              </a:rPr>
              <a:t>The result field</a:t>
            </a:r>
            <a:endParaRPr sz="1800" dirty="0">
              <a:solidFill>
                <a:schemeClr val="dk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2"/>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540" name="Google Shape;540;p62"/>
          <p:cNvSpPr txBox="1"/>
          <p:nvPr>
            <p:custDataLst>
              <p:tags r:id="rId2"/>
            </p:custDataLst>
          </p:nvPr>
        </p:nvSpPr>
        <p:spPr>
          <a:xfrm>
            <a:off x="713225" y="1253450"/>
            <a:ext cx="4200900" cy="5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i="1">
                <a:solidFill>
                  <a:schemeClr val="dk2"/>
                </a:solidFill>
                <a:latin typeface="Montserrat"/>
                <a:ea typeface="Montserrat"/>
                <a:cs typeface="Montserrat"/>
                <a:sym typeface="Montserrat"/>
              </a:rPr>
              <a:t>Input Interface</a:t>
            </a:r>
            <a:endParaRPr sz="1800" i="1">
              <a:solidFill>
                <a:schemeClr val="dk2"/>
              </a:solidFill>
              <a:latin typeface="Montserrat"/>
              <a:ea typeface="Montserrat"/>
              <a:cs typeface="Montserrat"/>
              <a:sym typeface="Montserrat"/>
            </a:endParaRPr>
          </a:p>
        </p:txBody>
      </p:sp>
      <p:pic>
        <p:nvPicPr>
          <p:cNvPr id="541" name="Google Shape;541;p62"/>
          <p:cNvPicPr preferRelativeResize="0"/>
          <p:nvPr>
            <p:custDataLst>
              <p:tags r:id="rId3"/>
            </p:custDataLst>
          </p:nvPr>
        </p:nvPicPr>
        <p:blipFill>
          <a:blip r:embed="rId7">
            <a:alphaModFix/>
          </a:blip>
          <a:stretch>
            <a:fillRect/>
          </a:stretch>
        </p:blipFill>
        <p:spPr>
          <a:xfrm>
            <a:off x="713225" y="2165975"/>
            <a:ext cx="4200901" cy="1668808"/>
          </a:xfrm>
          <a:prstGeom prst="rect">
            <a:avLst/>
          </a:prstGeom>
          <a:noFill/>
          <a:ln>
            <a:noFill/>
          </a:ln>
          <a:effectLst>
            <a:outerShdw blurRad="57150" dist="38100" dir="3420000" algn="bl" rotWithShape="0">
              <a:srgbClr val="000000">
                <a:alpha val="50000"/>
              </a:srgbClr>
            </a:outerShdw>
          </a:effectLst>
        </p:spPr>
      </p:pic>
      <p:sp>
        <p:nvSpPr>
          <p:cNvPr id="542" name="Google Shape;542;p62"/>
          <p:cNvSpPr txBox="1"/>
          <p:nvPr>
            <p:custDataLst>
              <p:tags r:id="rId4"/>
            </p:custDataLst>
          </p:nvPr>
        </p:nvSpPr>
        <p:spPr>
          <a:xfrm>
            <a:off x="5206925" y="2165925"/>
            <a:ext cx="3223800" cy="16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dirty="0">
                <a:solidFill>
                  <a:schemeClr val="dk2"/>
                </a:solidFill>
                <a:latin typeface="Montserrat"/>
                <a:ea typeface="Montserrat"/>
                <a:cs typeface="Montserrat"/>
                <a:sym typeface="Montserrat"/>
              </a:rPr>
              <a:t>The user gets to input his data in the designated fields and submit </a:t>
            </a:r>
            <a:r>
              <a:rPr lang="fr-FR" sz="1800" dirty="0">
                <a:solidFill>
                  <a:schemeClr val="dk2"/>
                </a:solidFill>
                <a:latin typeface="Montserrat"/>
                <a:ea typeface="Montserrat"/>
                <a:cs typeface="Montserrat"/>
                <a:sym typeface="Montserrat"/>
              </a:rPr>
              <a:t>a</a:t>
            </a:r>
            <a:r>
              <a:rPr lang="fr" sz="1800" dirty="0">
                <a:solidFill>
                  <a:schemeClr val="dk2"/>
                </a:solidFill>
                <a:latin typeface="Montserrat"/>
                <a:ea typeface="Montserrat"/>
                <a:cs typeface="Montserrat"/>
                <a:sym typeface="Montserrat"/>
              </a:rPr>
              <a:t> request by the press of a butto</a:t>
            </a:r>
            <a:r>
              <a:rPr lang="fr-FR" sz="1800" dirty="0">
                <a:solidFill>
                  <a:schemeClr val="dk2"/>
                </a:solidFill>
                <a:latin typeface="Montserrat"/>
                <a:ea typeface="Montserrat"/>
                <a:cs typeface="Montserrat"/>
                <a:sym typeface="Montserrat"/>
              </a:rPr>
              <a:t>n.</a:t>
            </a:r>
            <a:endParaRPr sz="1800" dirty="0">
              <a:solidFill>
                <a:schemeClr val="dk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3"/>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548" name="Google Shape;548;p63"/>
          <p:cNvSpPr txBox="1"/>
          <p:nvPr>
            <p:custDataLst>
              <p:tags r:id="rId2"/>
            </p:custDataLst>
          </p:nvPr>
        </p:nvSpPr>
        <p:spPr>
          <a:xfrm>
            <a:off x="713225" y="1253450"/>
            <a:ext cx="4200900" cy="5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i="1">
                <a:solidFill>
                  <a:schemeClr val="dk2"/>
                </a:solidFill>
                <a:latin typeface="Montserrat"/>
                <a:ea typeface="Montserrat"/>
                <a:cs typeface="Montserrat"/>
                <a:sym typeface="Montserrat"/>
              </a:rPr>
              <a:t>Result of the GraphHopper API</a:t>
            </a:r>
            <a:endParaRPr sz="1800" i="1">
              <a:solidFill>
                <a:schemeClr val="dk2"/>
              </a:solidFill>
              <a:latin typeface="Montserrat"/>
              <a:ea typeface="Montserrat"/>
              <a:cs typeface="Montserrat"/>
              <a:sym typeface="Montserrat"/>
            </a:endParaRPr>
          </a:p>
        </p:txBody>
      </p:sp>
      <p:pic>
        <p:nvPicPr>
          <p:cNvPr id="549" name="Google Shape;549;p63"/>
          <p:cNvPicPr preferRelativeResize="0"/>
          <p:nvPr>
            <p:custDataLst>
              <p:tags r:id="rId3"/>
            </p:custDataLst>
          </p:nvPr>
        </p:nvPicPr>
        <p:blipFill>
          <a:blip r:embed="rId8">
            <a:alphaModFix/>
          </a:blip>
          <a:stretch>
            <a:fillRect/>
          </a:stretch>
        </p:blipFill>
        <p:spPr>
          <a:xfrm>
            <a:off x="301300" y="1951725"/>
            <a:ext cx="3617675" cy="2637225"/>
          </a:xfrm>
          <a:prstGeom prst="rect">
            <a:avLst/>
          </a:prstGeom>
          <a:noFill/>
          <a:ln>
            <a:noFill/>
          </a:ln>
          <a:effectLst>
            <a:outerShdw blurRad="57150" dist="19050" dir="5400000" algn="bl" rotWithShape="0">
              <a:srgbClr val="000000">
                <a:alpha val="50000"/>
              </a:srgbClr>
            </a:outerShdw>
          </a:effectLst>
        </p:spPr>
      </p:pic>
      <p:sp>
        <p:nvSpPr>
          <p:cNvPr id="550" name="Google Shape;550;p63"/>
          <p:cNvSpPr txBox="1"/>
          <p:nvPr>
            <p:custDataLst>
              <p:tags r:id="rId4"/>
            </p:custDataLst>
          </p:nvPr>
        </p:nvSpPr>
        <p:spPr>
          <a:xfrm>
            <a:off x="4056300" y="2692900"/>
            <a:ext cx="5087700" cy="18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750" dirty="0">
                <a:solidFill>
                  <a:schemeClr val="dk2"/>
                </a:solidFill>
                <a:latin typeface="Montserrat"/>
                <a:ea typeface="Montserrat"/>
                <a:cs typeface="Montserrat"/>
                <a:sym typeface="Montserrat"/>
              </a:rPr>
              <a:t>We chose to display the map directly in the application, with the option to open it in a web page. </a:t>
            </a:r>
            <a:endParaRPr sz="175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550" dirty="0">
              <a:solidFill>
                <a:schemeClr val="dk2"/>
              </a:solidFill>
              <a:latin typeface="Montserrat"/>
              <a:ea typeface="Montserrat"/>
              <a:cs typeface="Montserrat"/>
              <a:sym typeface="Montserrat"/>
            </a:endParaRPr>
          </a:p>
          <a:p>
            <a:pPr marL="0" lvl="0" indent="0" algn="l" rtl="0">
              <a:spcBef>
                <a:spcPts val="0"/>
              </a:spcBef>
              <a:spcAft>
                <a:spcPts val="0"/>
              </a:spcAft>
              <a:buNone/>
            </a:pPr>
            <a:r>
              <a:rPr lang="fr" sz="1750" dirty="0">
                <a:solidFill>
                  <a:schemeClr val="dk2"/>
                </a:solidFill>
                <a:latin typeface="Montserrat"/>
                <a:ea typeface="Montserrat"/>
                <a:cs typeface="Montserrat"/>
                <a:sym typeface="Montserrat"/>
              </a:rPr>
              <a:t>The map is displayed with markers for departure and arrival (as well as markers for airports and gas stations) and the route. </a:t>
            </a:r>
            <a:endParaRPr sz="1750" dirty="0">
              <a:solidFill>
                <a:schemeClr val="dk2"/>
              </a:solidFill>
              <a:latin typeface="Montserrat"/>
              <a:ea typeface="Montserrat"/>
              <a:cs typeface="Montserrat"/>
              <a:sym typeface="Montserrat"/>
            </a:endParaRPr>
          </a:p>
        </p:txBody>
      </p:sp>
      <p:pic>
        <p:nvPicPr>
          <p:cNvPr id="551" name="Google Shape;551;p63"/>
          <p:cNvPicPr preferRelativeResize="0"/>
          <p:nvPr>
            <p:custDataLst>
              <p:tags r:id="rId5"/>
            </p:custDataLst>
          </p:nvPr>
        </p:nvPicPr>
        <p:blipFill rotWithShape="1">
          <a:blip r:embed="rId9">
            <a:alphaModFix/>
          </a:blip>
          <a:srcRect l="43795" t="2612" r="1466" b="2717"/>
          <a:stretch/>
        </p:blipFill>
        <p:spPr>
          <a:xfrm>
            <a:off x="5809200" y="492249"/>
            <a:ext cx="2175074" cy="2044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4"/>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pic>
        <p:nvPicPr>
          <p:cNvPr id="557" name="Google Shape;557;p64"/>
          <p:cNvPicPr preferRelativeResize="0"/>
          <p:nvPr>
            <p:custDataLst>
              <p:tags r:id="rId2"/>
            </p:custDataLst>
          </p:nvPr>
        </p:nvPicPr>
        <p:blipFill>
          <a:blip r:embed="rId7">
            <a:alphaModFix/>
          </a:blip>
          <a:stretch>
            <a:fillRect/>
          </a:stretch>
        </p:blipFill>
        <p:spPr>
          <a:xfrm>
            <a:off x="713221" y="1903719"/>
            <a:ext cx="2958035" cy="2412775"/>
          </a:xfrm>
          <a:prstGeom prst="rect">
            <a:avLst/>
          </a:prstGeom>
          <a:noFill/>
          <a:ln>
            <a:noFill/>
          </a:ln>
          <a:effectLst>
            <a:outerShdw blurRad="57150" dist="19050" dir="5400000" algn="bl" rotWithShape="0">
              <a:srgbClr val="000000">
                <a:alpha val="50000"/>
              </a:srgbClr>
            </a:outerShdw>
          </a:effectLst>
        </p:spPr>
      </p:pic>
      <p:sp>
        <p:nvSpPr>
          <p:cNvPr id="558" name="Google Shape;558;p64"/>
          <p:cNvSpPr txBox="1"/>
          <p:nvPr>
            <p:custDataLst>
              <p:tags r:id="rId3"/>
            </p:custDataLst>
          </p:nvPr>
        </p:nvSpPr>
        <p:spPr>
          <a:xfrm>
            <a:off x="713225" y="1253450"/>
            <a:ext cx="4200900" cy="5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i="1">
                <a:solidFill>
                  <a:schemeClr val="dk2"/>
                </a:solidFill>
                <a:latin typeface="Montserrat"/>
                <a:ea typeface="Montserrat"/>
                <a:cs typeface="Montserrat"/>
                <a:sym typeface="Montserrat"/>
              </a:rPr>
              <a:t>Result of the GraphHopper API</a:t>
            </a:r>
            <a:endParaRPr sz="1800" i="1">
              <a:solidFill>
                <a:schemeClr val="dk2"/>
              </a:solidFill>
              <a:latin typeface="Montserrat"/>
              <a:ea typeface="Montserrat"/>
              <a:cs typeface="Montserrat"/>
              <a:sym typeface="Montserrat"/>
            </a:endParaRPr>
          </a:p>
        </p:txBody>
      </p:sp>
      <p:sp>
        <p:nvSpPr>
          <p:cNvPr id="559" name="Google Shape;559;p64"/>
          <p:cNvSpPr txBox="1"/>
          <p:nvPr>
            <p:custDataLst>
              <p:tags r:id="rId4"/>
            </p:custDataLst>
          </p:nvPr>
        </p:nvSpPr>
        <p:spPr>
          <a:xfrm>
            <a:off x="3879675" y="2205175"/>
            <a:ext cx="49209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latin typeface="Montserrat"/>
                <a:ea typeface="Montserrat"/>
                <a:cs typeface="Montserrat"/>
                <a:sym typeface="Montserrat"/>
              </a:rPr>
              <a:t>The GraphHopper API provides other information, such as the travel time (which depends on the means of transport), the distance in kilomet</a:t>
            </a:r>
            <a:r>
              <a:rPr lang="fr-FR" sz="1800" dirty="0" err="1">
                <a:solidFill>
                  <a:schemeClr val="dk2"/>
                </a:solidFill>
                <a:latin typeface="Montserrat"/>
                <a:ea typeface="Montserrat"/>
                <a:cs typeface="Montserrat"/>
                <a:sym typeface="Montserrat"/>
              </a:rPr>
              <a:t>res</a:t>
            </a:r>
            <a:r>
              <a:rPr lang="fr" sz="1800" dirty="0">
                <a:solidFill>
                  <a:schemeClr val="dk2"/>
                </a:solidFill>
                <a:latin typeface="Montserrat"/>
                <a:ea typeface="Montserrat"/>
                <a:cs typeface="Montserrat"/>
                <a:sym typeface="Montserrat"/>
              </a:rPr>
              <a:t> and the distance in miles.</a:t>
            </a:r>
            <a:endParaRPr sz="1800" dirty="0">
              <a:solidFill>
                <a:schemeClr val="dk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5"/>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565" name="Google Shape;565;p65"/>
          <p:cNvSpPr txBox="1"/>
          <p:nvPr>
            <p:custDataLst>
              <p:tags r:id="rId2"/>
            </p:custDataLst>
          </p:nvPr>
        </p:nvSpPr>
        <p:spPr>
          <a:xfrm>
            <a:off x="713225" y="1253450"/>
            <a:ext cx="4200900" cy="5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i="1">
                <a:solidFill>
                  <a:schemeClr val="dk2"/>
                </a:solidFill>
                <a:latin typeface="Montserrat"/>
                <a:ea typeface="Montserrat"/>
                <a:cs typeface="Montserrat"/>
                <a:sym typeface="Montserrat"/>
              </a:rPr>
              <a:t>Result of the GraphHopper API</a:t>
            </a:r>
            <a:endParaRPr sz="1800" i="1">
              <a:solidFill>
                <a:schemeClr val="dk2"/>
              </a:solidFill>
              <a:latin typeface="Montserrat"/>
              <a:ea typeface="Montserrat"/>
              <a:cs typeface="Montserrat"/>
              <a:sym typeface="Montserrat"/>
            </a:endParaRPr>
          </a:p>
        </p:txBody>
      </p:sp>
      <p:pic>
        <p:nvPicPr>
          <p:cNvPr id="566" name="Google Shape;566;p65"/>
          <p:cNvPicPr preferRelativeResize="0"/>
          <p:nvPr>
            <p:custDataLst>
              <p:tags r:id="rId3"/>
            </p:custDataLst>
          </p:nvPr>
        </p:nvPicPr>
        <p:blipFill>
          <a:blip r:embed="rId7">
            <a:alphaModFix/>
          </a:blip>
          <a:stretch>
            <a:fillRect/>
          </a:stretch>
        </p:blipFill>
        <p:spPr>
          <a:xfrm>
            <a:off x="713225" y="1916849"/>
            <a:ext cx="2938024" cy="2437900"/>
          </a:xfrm>
          <a:prstGeom prst="rect">
            <a:avLst/>
          </a:prstGeom>
          <a:noFill/>
          <a:ln>
            <a:noFill/>
          </a:ln>
          <a:effectLst>
            <a:outerShdw blurRad="57150" dist="19050" dir="5400000" algn="bl" rotWithShape="0">
              <a:srgbClr val="000000">
                <a:alpha val="50000"/>
              </a:srgbClr>
            </a:outerShdw>
          </a:effectLst>
        </p:spPr>
      </p:pic>
      <p:sp>
        <p:nvSpPr>
          <p:cNvPr id="567" name="Google Shape;567;p65"/>
          <p:cNvSpPr txBox="1"/>
          <p:nvPr>
            <p:custDataLst>
              <p:tags r:id="rId4"/>
            </p:custDataLst>
          </p:nvPr>
        </p:nvSpPr>
        <p:spPr>
          <a:xfrm>
            <a:off x="3850200" y="2489300"/>
            <a:ext cx="4920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latin typeface="Montserrat"/>
                <a:ea typeface="Montserrat"/>
                <a:cs typeface="Montserrat"/>
                <a:sym typeface="Montserrat"/>
              </a:rPr>
              <a:t>We also have instructions for the route, with the option of moving forward or backward in the list using the buttons above. </a:t>
            </a:r>
            <a:endParaRPr sz="1800" dirty="0">
              <a:solidFill>
                <a:schemeClr val="dk2"/>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6"/>
          <p:cNvSpPr txBox="1">
            <a:spLocks noGrp="1"/>
          </p:cNvSpPr>
          <p:nvPr>
            <p:ph type="title"/>
            <p:custDataLst>
              <p:tags r:id="rId1"/>
            </p:custDataLst>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3800">
                <a:solidFill>
                  <a:schemeClr val="accent1"/>
                </a:solidFill>
              </a:rPr>
              <a:t>Our project</a:t>
            </a:r>
            <a:endParaRPr sz="3800">
              <a:solidFill>
                <a:schemeClr val="accent1"/>
              </a:solidFill>
            </a:endParaRPr>
          </a:p>
        </p:txBody>
      </p:sp>
      <p:sp>
        <p:nvSpPr>
          <p:cNvPr id="573" name="Google Shape;573;p66"/>
          <p:cNvSpPr txBox="1"/>
          <p:nvPr>
            <p:custDataLst>
              <p:tags r:id="rId2"/>
            </p:custDataLst>
          </p:nvPr>
        </p:nvSpPr>
        <p:spPr>
          <a:xfrm>
            <a:off x="713225" y="1253450"/>
            <a:ext cx="4200900" cy="5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1800" i="1" dirty="0">
                <a:solidFill>
                  <a:schemeClr val="dk2"/>
                </a:solidFill>
                <a:latin typeface="Montserrat"/>
                <a:ea typeface="Montserrat"/>
                <a:cs typeface="Montserrat"/>
                <a:sym typeface="Montserrat"/>
              </a:rPr>
              <a:t>Weather and time</a:t>
            </a:r>
            <a:endParaRPr sz="1800" i="1" dirty="0">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800" i="1" dirty="0">
              <a:solidFill>
                <a:schemeClr val="dk2"/>
              </a:solidFill>
              <a:latin typeface="Montserrat"/>
              <a:ea typeface="Montserrat"/>
              <a:cs typeface="Montserrat"/>
              <a:sym typeface="Montserrat"/>
            </a:endParaRPr>
          </a:p>
        </p:txBody>
      </p:sp>
      <p:sp>
        <p:nvSpPr>
          <p:cNvPr id="574" name="Google Shape;574;p66"/>
          <p:cNvSpPr txBox="1"/>
          <p:nvPr>
            <p:custDataLst>
              <p:tags r:id="rId3"/>
            </p:custDataLst>
          </p:nvPr>
        </p:nvSpPr>
        <p:spPr>
          <a:xfrm>
            <a:off x="448100" y="1775450"/>
            <a:ext cx="3385500" cy="30000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Montserrat"/>
              <a:buChar char="●"/>
            </a:pPr>
            <a:r>
              <a:rPr lang="fr" sz="1300" dirty="0">
                <a:solidFill>
                  <a:schemeClr val="dk2"/>
                </a:solidFill>
                <a:latin typeface="Montserrat"/>
                <a:ea typeface="Montserrat"/>
                <a:cs typeface="Montserrat"/>
                <a:sym typeface="Montserrat"/>
              </a:rPr>
              <a:t>Displays the weather, the temperature and the current time at the departure point and destination</a:t>
            </a:r>
            <a:endParaRPr sz="13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300" dirty="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2"/>
              </a:buClr>
              <a:buSzPts val="1300"/>
              <a:buFont typeface="Montserrat"/>
              <a:buChar char="●"/>
            </a:pPr>
            <a:r>
              <a:rPr lang="fr" sz="1300" dirty="0">
                <a:solidFill>
                  <a:schemeClr val="dk2"/>
                </a:solidFill>
                <a:latin typeface="Montserrat"/>
                <a:ea typeface="Montserrat"/>
                <a:cs typeface="Montserrat"/>
                <a:sym typeface="Montserrat"/>
              </a:rPr>
              <a:t>Uses OpenWeatherMap API</a:t>
            </a:r>
            <a:endParaRPr sz="1300" dirty="0">
              <a:solidFill>
                <a:schemeClr val="dk2"/>
              </a:solidFill>
              <a:latin typeface="Montserrat"/>
              <a:ea typeface="Montserrat"/>
              <a:cs typeface="Montserrat"/>
              <a:sym typeface="Montserrat"/>
            </a:endParaRPr>
          </a:p>
          <a:p>
            <a:pPr marL="457200" lvl="0" indent="0" algn="l" rtl="0">
              <a:spcBef>
                <a:spcPts val="0"/>
              </a:spcBef>
              <a:spcAft>
                <a:spcPts val="0"/>
              </a:spcAft>
              <a:buNone/>
            </a:pPr>
            <a:endParaRPr sz="1300" dirty="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2"/>
              </a:buClr>
              <a:buSzPts val="1300"/>
              <a:buFont typeface="Montserrat"/>
              <a:buChar char="●"/>
            </a:pPr>
            <a:r>
              <a:rPr lang="fr" sz="1300" dirty="0">
                <a:solidFill>
                  <a:schemeClr val="dk2"/>
                </a:solidFill>
                <a:latin typeface="Montserrat"/>
                <a:ea typeface="Montserrat"/>
                <a:cs typeface="Montserrat"/>
                <a:sym typeface="Montserrat"/>
              </a:rPr>
              <a:t>Link : </a:t>
            </a:r>
            <a:r>
              <a:rPr lang="fr" sz="1300" u="sng" dirty="0">
                <a:solidFill>
                  <a:schemeClr val="hlink"/>
                </a:solidFill>
                <a:latin typeface="Montserrat"/>
                <a:ea typeface="Montserrat"/>
                <a:cs typeface="Montserrat"/>
                <a:sym typeface="Montserrat"/>
                <a:hlinkClick r:id="rId7"/>
              </a:rPr>
              <a:t>https://openweathermap.org/</a:t>
            </a:r>
            <a:endParaRPr sz="1300"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300" dirty="0">
              <a:solidFill>
                <a:schemeClr val="dk1"/>
              </a:solidFill>
              <a:latin typeface="Montserrat"/>
              <a:ea typeface="Montserrat"/>
              <a:cs typeface="Montserrat"/>
              <a:sym typeface="Montserrat"/>
            </a:endParaRPr>
          </a:p>
          <a:p>
            <a:pPr marL="457200" lvl="0" indent="-311150" algn="l" rtl="0">
              <a:spcBef>
                <a:spcPts val="0"/>
              </a:spcBef>
              <a:spcAft>
                <a:spcPts val="0"/>
              </a:spcAft>
              <a:buClr>
                <a:schemeClr val="dk1"/>
              </a:buClr>
              <a:buSzPts val="1300"/>
              <a:buFont typeface="Montserrat"/>
              <a:buChar char="●"/>
            </a:pPr>
            <a:r>
              <a:rPr lang="fr" sz="1300" dirty="0">
                <a:solidFill>
                  <a:schemeClr val="dk1"/>
                </a:solidFill>
                <a:latin typeface="Montserrat"/>
                <a:ea typeface="Montserrat"/>
                <a:cs typeface="Montserrat"/>
                <a:sym typeface="Montserrat"/>
              </a:rPr>
              <a:t>Information on the weather anywhere in the world, just with the geographic coordinates</a:t>
            </a:r>
            <a:endParaRPr sz="1300" dirty="0">
              <a:solidFill>
                <a:schemeClr val="dk1"/>
              </a:solidFill>
              <a:latin typeface="Montserrat"/>
              <a:ea typeface="Montserrat"/>
              <a:cs typeface="Montserrat"/>
              <a:sym typeface="Montserrat"/>
            </a:endParaRPr>
          </a:p>
        </p:txBody>
      </p:sp>
      <p:pic>
        <p:nvPicPr>
          <p:cNvPr id="575" name="Google Shape;575;p66"/>
          <p:cNvPicPr preferRelativeResize="0"/>
          <p:nvPr>
            <p:custDataLst>
              <p:tags r:id="rId4"/>
            </p:custDataLst>
          </p:nvPr>
        </p:nvPicPr>
        <p:blipFill>
          <a:blip r:embed="rId8">
            <a:alphaModFix/>
          </a:blip>
          <a:stretch>
            <a:fillRect/>
          </a:stretch>
        </p:blipFill>
        <p:spPr>
          <a:xfrm>
            <a:off x="4098725" y="752825"/>
            <a:ext cx="4711501" cy="34055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8"/>
</p:tagLst>
</file>

<file path=ppt/tags/tag11.xml><?xml version="1.0" encoding="utf-8"?>
<p:tagLst xmlns:a="http://schemas.openxmlformats.org/drawingml/2006/main" xmlns:r="http://schemas.openxmlformats.org/officeDocument/2006/relationships" xmlns:p="http://schemas.openxmlformats.org/presentationml/2006/main">
  <p:tag name="NUM" val="9"/>
</p:tagLst>
</file>

<file path=ppt/tags/tag12.xml><?xml version="1.0" encoding="utf-8"?>
<p:tagLst xmlns:a="http://schemas.openxmlformats.org/drawingml/2006/main" xmlns:r="http://schemas.openxmlformats.org/officeDocument/2006/relationships" xmlns:p="http://schemas.openxmlformats.org/presentationml/2006/main">
  <p:tag name="NUM" val="10"/>
</p:tagLst>
</file>

<file path=ppt/tags/tag13.xml><?xml version="1.0" encoding="utf-8"?>
<p:tagLst xmlns:a="http://schemas.openxmlformats.org/drawingml/2006/main" xmlns:r="http://schemas.openxmlformats.org/officeDocument/2006/relationships" xmlns:p="http://schemas.openxmlformats.org/presentationml/2006/main">
  <p:tag name="NUM" val="11"/>
</p:tagLst>
</file>

<file path=ppt/tags/tag14.xml><?xml version="1.0" encoding="utf-8"?>
<p:tagLst xmlns:a="http://schemas.openxmlformats.org/drawingml/2006/main" xmlns:r="http://schemas.openxmlformats.org/officeDocument/2006/relationships" xmlns:p="http://schemas.openxmlformats.org/presentationml/2006/main">
  <p:tag name="NUM" val="12"/>
</p:tagLst>
</file>

<file path=ppt/tags/tag15.xml><?xml version="1.0" encoding="utf-8"?>
<p:tagLst xmlns:a="http://schemas.openxmlformats.org/drawingml/2006/main" xmlns:r="http://schemas.openxmlformats.org/officeDocument/2006/relationships" xmlns:p="http://schemas.openxmlformats.org/presentationml/2006/main">
  <p:tag name="NUM" val="13"/>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4"/>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4"/>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4"/>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4"/>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4"/>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5"/>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2"/>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7"/>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1096</Words>
  <Application>Microsoft Office PowerPoint</Application>
  <PresentationFormat>Affichage à l'écran (16:9)</PresentationFormat>
  <Paragraphs>142</Paragraphs>
  <Slides>24</Slides>
  <Notes>24</Notes>
  <HiddenSlides>0</HiddenSlides>
  <MMClips>1</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24</vt:i4>
      </vt:variant>
    </vt:vector>
  </HeadingPairs>
  <TitlesOfParts>
    <vt:vector size="36" baseType="lpstr">
      <vt:lpstr>Merriweather Light</vt:lpstr>
      <vt:lpstr>Lato</vt:lpstr>
      <vt:lpstr>Open Sans SemiBold</vt:lpstr>
      <vt:lpstr>Russo One</vt:lpstr>
      <vt:lpstr>Open Sans</vt:lpstr>
      <vt:lpstr>Josefin Sans</vt:lpstr>
      <vt:lpstr>Mako</vt:lpstr>
      <vt:lpstr>Arial</vt:lpstr>
      <vt:lpstr>Vidaloka</vt:lpstr>
      <vt:lpstr>Montserrat</vt:lpstr>
      <vt:lpstr>Crimson Text</vt:lpstr>
      <vt:lpstr>Minimalist Business Slides XL by Slidesgo</vt:lpstr>
      <vt:lpstr>Software Engineering</vt:lpstr>
      <vt:lpstr>Table of contents</vt:lpstr>
      <vt:lpstr>Our project</vt:lpstr>
      <vt:lpstr>Our project</vt:lpstr>
      <vt:lpstr>Our project</vt:lpstr>
      <vt:lpstr>Our project</vt:lpstr>
      <vt:lpstr>Our project</vt:lpstr>
      <vt:lpstr>Our project</vt:lpstr>
      <vt:lpstr>Our project</vt:lpstr>
      <vt:lpstr>Our project</vt:lpstr>
      <vt:lpstr>Our project</vt:lpstr>
      <vt:lpstr>Our project</vt:lpstr>
      <vt:lpstr>Our project</vt:lpstr>
      <vt:lpstr>Our project</vt:lpstr>
      <vt:lpstr>Demonstration</vt:lpstr>
      <vt:lpstr>Progress Overview</vt:lpstr>
      <vt:lpstr>Progress Overview</vt:lpstr>
      <vt:lpstr>Progress Overview</vt:lpstr>
      <vt:lpstr>Reflection Points</vt:lpstr>
      <vt:lpstr>Reflection Points</vt:lpstr>
      <vt:lpstr>Airports API: The first issue we encountered pertained to understanding the pagination system of the API. Initially, we mistakenly assumed that increasing the offset parameter by one would increase the results by 30. However, this was not the case, resulting in an excessive number of requests to be sent and consequently slowing down the application. The second issue arose from cities sharing the same name. This led to pulling airports from both cities, causing random airports to be displayed on the map. To address this, we refined the process to only showcase airports within a 50 km radius of the destination city. This was achieved by computing the distance between the airport coordinates and the city using the Haversine formula. The final problem stemmed from the requirement for users to input the destination city name accurately. The airport API lacks support for autocorrection, necessitating precise city name input for proper airport retrieval.  </vt:lpstr>
      <vt:lpstr>What have we learned</vt:lpstr>
      <vt:lpstr>Backlog</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Nathan Champagne</dc:creator>
  <cp:lastModifiedBy>Nathan Champagne</cp:lastModifiedBy>
  <cp:revision>4</cp:revision>
  <dcterms:modified xsi:type="dcterms:W3CDTF">2024-05-01T07:55:51Z</dcterms:modified>
</cp:coreProperties>
</file>